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70" r:id="rId3"/>
    <p:sldId id="256" r:id="rId4"/>
    <p:sldId id="257" r:id="rId5"/>
    <p:sldId id="276" r:id="rId6"/>
    <p:sldId id="261" r:id="rId7"/>
    <p:sldId id="278" r:id="rId8"/>
    <p:sldId id="264" r:id="rId9"/>
    <p:sldId id="271" r:id="rId10"/>
    <p:sldId id="273" r:id="rId11"/>
    <p:sldId id="274" r:id="rId12"/>
  </p:sldIdLst>
  <p:sldSz cx="6858000" cy="9144000" type="screen4x3"/>
  <p:notesSz cx="7077075" cy="9004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662"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2DA7C3-78B6-4CF2-ABCE-5C7449355406}" type="doc">
      <dgm:prSet loTypeId="urn:microsoft.com/office/officeart/2005/8/layout/venn1" loCatId="relationship" qsTypeId="urn:microsoft.com/office/officeart/2005/8/quickstyle/3d3" qsCatId="3D" csTypeId="urn:microsoft.com/office/officeart/2005/8/colors/colorful5" csCatId="colorful" phldr="1"/>
      <dgm:spPr/>
    </dgm:pt>
    <dgm:pt modelId="{FF0857B1-AE5C-4704-9DE1-B05844B1F08B}">
      <dgm:prSet phldrT="[Text]"/>
      <dgm:spPr/>
      <dgm:t>
        <a:bodyPr/>
        <a:lstStyle/>
        <a:p>
          <a:r>
            <a:rPr lang="en-US" dirty="0" smtClean="0"/>
            <a:t>Freedom</a:t>
          </a:r>
        </a:p>
        <a:p>
          <a:r>
            <a:rPr lang="en-US" dirty="0" smtClean="0"/>
            <a:t>From Self</a:t>
          </a:r>
          <a:endParaRPr lang="en-US" dirty="0"/>
        </a:p>
      </dgm:t>
    </dgm:pt>
    <dgm:pt modelId="{581AC83B-B610-4D3E-AC49-019896FD8B64}" type="parTrans" cxnId="{6CBDC2C2-C794-4C84-B8F6-AEF71A23E695}">
      <dgm:prSet/>
      <dgm:spPr/>
      <dgm:t>
        <a:bodyPr/>
        <a:lstStyle/>
        <a:p>
          <a:endParaRPr lang="en-US"/>
        </a:p>
      </dgm:t>
    </dgm:pt>
    <dgm:pt modelId="{8E72500A-72B2-4130-90C9-E97294DB7962}" type="sibTrans" cxnId="{6CBDC2C2-C794-4C84-B8F6-AEF71A23E695}">
      <dgm:prSet/>
      <dgm:spPr/>
      <dgm:t>
        <a:bodyPr/>
        <a:lstStyle/>
        <a:p>
          <a:endParaRPr lang="en-US"/>
        </a:p>
      </dgm:t>
    </dgm:pt>
    <dgm:pt modelId="{682D16CC-4D7A-416B-B0BE-A4221FDB8366}">
      <dgm:prSet phldrT="[Text]"/>
      <dgm:spPr/>
      <dgm:t>
        <a:bodyPr/>
        <a:lstStyle/>
        <a:p>
          <a:r>
            <a:rPr lang="en-US" dirty="0" smtClean="0"/>
            <a:t>Give Your Gift</a:t>
          </a:r>
          <a:endParaRPr lang="en-US" dirty="0"/>
        </a:p>
      </dgm:t>
    </dgm:pt>
    <dgm:pt modelId="{5F3DAAC2-7785-4690-AF36-23A077B465B1}" type="parTrans" cxnId="{3182A6E6-0B0D-4F94-A8F9-0EEF5924BCF1}">
      <dgm:prSet/>
      <dgm:spPr/>
      <dgm:t>
        <a:bodyPr/>
        <a:lstStyle/>
        <a:p>
          <a:endParaRPr lang="en-US"/>
        </a:p>
      </dgm:t>
    </dgm:pt>
    <dgm:pt modelId="{1173224F-25E7-4BD1-9DF9-E84FA312BD71}" type="sibTrans" cxnId="{3182A6E6-0B0D-4F94-A8F9-0EEF5924BCF1}">
      <dgm:prSet/>
      <dgm:spPr/>
      <dgm:t>
        <a:bodyPr/>
        <a:lstStyle/>
        <a:p>
          <a:endParaRPr lang="en-US"/>
        </a:p>
      </dgm:t>
    </dgm:pt>
    <dgm:pt modelId="{BE1D8628-4900-4B5C-882A-9781594533EB}">
      <dgm:prSet phldrT="[Text]"/>
      <dgm:spPr/>
      <dgm:t>
        <a:bodyPr/>
        <a:lstStyle/>
        <a:p>
          <a:r>
            <a:rPr lang="en-US" dirty="0" smtClean="0"/>
            <a:t>Find Your Purpose</a:t>
          </a:r>
          <a:endParaRPr lang="en-US" dirty="0"/>
        </a:p>
      </dgm:t>
    </dgm:pt>
    <dgm:pt modelId="{FA4AE248-8F7E-44A5-A27E-5104A79892BA}" type="parTrans" cxnId="{46BC3ED8-A17F-4963-890A-BEB400354907}">
      <dgm:prSet/>
      <dgm:spPr/>
      <dgm:t>
        <a:bodyPr/>
        <a:lstStyle/>
        <a:p>
          <a:endParaRPr lang="en-US"/>
        </a:p>
      </dgm:t>
    </dgm:pt>
    <dgm:pt modelId="{1457CBEA-A783-441F-BF95-3AF45F158859}" type="sibTrans" cxnId="{46BC3ED8-A17F-4963-890A-BEB400354907}">
      <dgm:prSet/>
      <dgm:spPr/>
      <dgm:t>
        <a:bodyPr/>
        <a:lstStyle/>
        <a:p>
          <a:endParaRPr lang="en-US"/>
        </a:p>
      </dgm:t>
    </dgm:pt>
    <dgm:pt modelId="{94180B2C-3769-4D07-904D-D662CA8AAEC0}" type="pres">
      <dgm:prSet presAssocID="{CA2DA7C3-78B6-4CF2-ABCE-5C7449355406}" presName="compositeShape" presStyleCnt="0">
        <dgm:presLayoutVars>
          <dgm:chMax val="7"/>
          <dgm:dir/>
          <dgm:resizeHandles val="exact"/>
        </dgm:presLayoutVars>
      </dgm:prSet>
      <dgm:spPr/>
    </dgm:pt>
    <dgm:pt modelId="{F72D47B7-C4FA-4086-A012-640451D88412}" type="pres">
      <dgm:prSet presAssocID="{FF0857B1-AE5C-4704-9DE1-B05844B1F08B}" presName="circ1" presStyleLbl="vennNode1" presStyleIdx="0" presStyleCnt="3"/>
      <dgm:spPr/>
      <dgm:t>
        <a:bodyPr/>
        <a:lstStyle/>
        <a:p>
          <a:endParaRPr lang="en-US"/>
        </a:p>
      </dgm:t>
    </dgm:pt>
    <dgm:pt modelId="{6781FBE0-7462-4EFC-BDE0-375D7D209903}" type="pres">
      <dgm:prSet presAssocID="{FF0857B1-AE5C-4704-9DE1-B05844B1F08B}" presName="circ1Tx" presStyleLbl="revTx" presStyleIdx="0" presStyleCnt="0">
        <dgm:presLayoutVars>
          <dgm:chMax val="0"/>
          <dgm:chPref val="0"/>
          <dgm:bulletEnabled val="1"/>
        </dgm:presLayoutVars>
      </dgm:prSet>
      <dgm:spPr/>
      <dgm:t>
        <a:bodyPr/>
        <a:lstStyle/>
        <a:p>
          <a:endParaRPr lang="en-US"/>
        </a:p>
      </dgm:t>
    </dgm:pt>
    <dgm:pt modelId="{439E44D8-E3E0-439C-8909-B947B8E99766}" type="pres">
      <dgm:prSet presAssocID="{682D16CC-4D7A-416B-B0BE-A4221FDB8366}" presName="circ2" presStyleLbl="vennNode1" presStyleIdx="1" presStyleCnt="3"/>
      <dgm:spPr/>
      <dgm:t>
        <a:bodyPr/>
        <a:lstStyle/>
        <a:p>
          <a:endParaRPr lang="en-US"/>
        </a:p>
      </dgm:t>
    </dgm:pt>
    <dgm:pt modelId="{CEFF952C-817F-4D6B-9E55-45DB3F5AB977}" type="pres">
      <dgm:prSet presAssocID="{682D16CC-4D7A-416B-B0BE-A4221FDB8366}" presName="circ2Tx" presStyleLbl="revTx" presStyleIdx="0" presStyleCnt="0">
        <dgm:presLayoutVars>
          <dgm:chMax val="0"/>
          <dgm:chPref val="0"/>
          <dgm:bulletEnabled val="1"/>
        </dgm:presLayoutVars>
      </dgm:prSet>
      <dgm:spPr/>
      <dgm:t>
        <a:bodyPr/>
        <a:lstStyle/>
        <a:p>
          <a:endParaRPr lang="en-US"/>
        </a:p>
      </dgm:t>
    </dgm:pt>
    <dgm:pt modelId="{E04EC584-76F6-4CAF-9F8E-B2D951578F8A}" type="pres">
      <dgm:prSet presAssocID="{BE1D8628-4900-4B5C-882A-9781594533EB}" presName="circ3" presStyleLbl="vennNode1" presStyleIdx="2" presStyleCnt="3"/>
      <dgm:spPr/>
      <dgm:t>
        <a:bodyPr/>
        <a:lstStyle/>
        <a:p>
          <a:endParaRPr lang="en-US"/>
        </a:p>
      </dgm:t>
    </dgm:pt>
    <dgm:pt modelId="{D6626473-39B0-4AF8-9EF2-6AC1B7DD1531}" type="pres">
      <dgm:prSet presAssocID="{BE1D8628-4900-4B5C-882A-9781594533EB}" presName="circ3Tx" presStyleLbl="revTx" presStyleIdx="0" presStyleCnt="0">
        <dgm:presLayoutVars>
          <dgm:chMax val="0"/>
          <dgm:chPref val="0"/>
          <dgm:bulletEnabled val="1"/>
        </dgm:presLayoutVars>
      </dgm:prSet>
      <dgm:spPr/>
      <dgm:t>
        <a:bodyPr/>
        <a:lstStyle/>
        <a:p>
          <a:endParaRPr lang="en-US"/>
        </a:p>
      </dgm:t>
    </dgm:pt>
  </dgm:ptLst>
  <dgm:cxnLst>
    <dgm:cxn modelId="{38920312-C5ED-4297-94E0-5FF7CA7E0746}" type="presOf" srcId="{BE1D8628-4900-4B5C-882A-9781594533EB}" destId="{D6626473-39B0-4AF8-9EF2-6AC1B7DD1531}" srcOrd="1" destOrd="0" presId="urn:microsoft.com/office/officeart/2005/8/layout/venn1"/>
    <dgm:cxn modelId="{3182A6E6-0B0D-4F94-A8F9-0EEF5924BCF1}" srcId="{CA2DA7C3-78B6-4CF2-ABCE-5C7449355406}" destId="{682D16CC-4D7A-416B-B0BE-A4221FDB8366}" srcOrd="1" destOrd="0" parTransId="{5F3DAAC2-7785-4690-AF36-23A077B465B1}" sibTransId="{1173224F-25E7-4BD1-9DF9-E84FA312BD71}"/>
    <dgm:cxn modelId="{46BC3ED8-A17F-4963-890A-BEB400354907}" srcId="{CA2DA7C3-78B6-4CF2-ABCE-5C7449355406}" destId="{BE1D8628-4900-4B5C-882A-9781594533EB}" srcOrd="2" destOrd="0" parTransId="{FA4AE248-8F7E-44A5-A27E-5104A79892BA}" sibTransId="{1457CBEA-A783-441F-BF95-3AF45F158859}"/>
    <dgm:cxn modelId="{A5531817-5BA6-4C21-9F48-D2A6796E3113}" type="presOf" srcId="{FF0857B1-AE5C-4704-9DE1-B05844B1F08B}" destId="{F72D47B7-C4FA-4086-A012-640451D88412}" srcOrd="0" destOrd="0" presId="urn:microsoft.com/office/officeart/2005/8/layout/venn1"/>
    <dgm:cxn modelId="{32C2DC1A-4832-49F8-8057-822B8E250805}" type="presOf" srcId="{CA2DA7C3-78B6-4CF2-ABCE-5C7449355406}" destId="{94180B2C-3769-4D07-904D-D662CA8AAEC0}" srcOrd="0" destOrd="0" presId="urn:microsoft.com/office/officeart/2005/8/layout/venn1"/>
    <dgm:cxn modelId="{6CBDC2C2-C794-4C84-B8F6-AEF71A23E695}" srcId="{CA2DA7C3-78B6-4CF2-ABCE-5C7449355406}" destId="{FF0857B1-AE5C-4704-9DE1-B05844B1F08B}" srcOrd="0" destOrd="0" parTransId="{581AC83B-B610-4D3E-AC49-019896FD8B64}" sibTransId="{8E72500A-72B2-4130-90C9-E97294DB7962}"/>
    <dgm:cxn modelId="{A3FBD928-F2C8-4596-8F0C-D663C5B4AD8F}" type="presOf" srcId="{682D16CC-4D7A-416B-B0BE-A4221FDB8366}" destId="{CEFF952C-817F-4D6B-9E55-45DB3F5AB977}" srcOrd="1" destOrd="0" presId="urn:microsoft.com/office/officeart/2005/8/layout/venn1"/>
    <dgm:cxn modelId="{0D874598-7F73-4FBB-BB94-EF3E759DE6AA}" type="presOf" srcId="{682D16CC-4D7A-416B-B0BE-A4221FDB8366}" destId="{439E44D8-E3E0-439C-8909-B947B8E99766}" srcOrd="0" destOrd="0" presId="urn:microsoft.com/office/officeart/2005/8/layout/venn1"/>
    <dgm:cxn modelId="{D3BE33A3-44B5-4090-A320-3D908A2C3D5C}" type="presOf" srcId="{BE1D8628-4900-4B5C-882A-9781594533EB}" destId="{E04EC584-76F6-4CAF-9F8E-B2D951578F8A}" srcOrd="0" destOrd="0" presId="urn:microsoft.com/office/officeart/2005/8/layout/venn1"/>
    <dgm:cxn modelId="{426DB7E4-DCF4-4B01-94BC-B2C93066F833}" type="presOf" srcId="{FF0857B1-AE5C-4704-9DE1-B05844B1F08B}" destId="{6781FBE0-7462-4EFC-BDE0-375D7D209903}" srcOrd="1" destOrd="0" presId="urn:microsoft.com/office/officeart/2005/8/layout/venn1"/>
    <dgm:cxn modelId="{D9F9F60D-DA67-4029-AD15-7AC63E5F27BB}" type="presParOf" srcId="{94180B2C-3769-4D07-904D-D662CA8AAEC0}" destId="{F72D47B7-C4FA-4086-A012-640451D88412}" srcOrd="0" destOrd="0" presId="urn:microsoft.com/office/officeart/2005/8/layout/venn1"/>
    <dgm:cxn modelId="{1E02F33F-66F6-4F48-A0C3-E4ECA5E8E44C}" type="presParOf" srcId="{94180B2C-3769-4D07-904D-D662CA8AAEC0}" destId="{6781FBE0-7462-4EFC-BDE0-375D7D209903}" srcOrd="1" destOrd="0" presId="urn:microsoft.com/office/officeart/2005/8/layout/venn1"/>
    <dgm:cxn modelId="{7DC1DC36-F65F-429C-B6EF-0218F7A63A54}" type="presParOf" srcId="{94180B2C-3769-4D07-904D-D662CA8AAEC0}" destId="{439E44D8-E3E0-439C-8909-B947B8E99766}" srcOrd="2" destOrd="0" presId="urn:microsoft.com/office/officeart/2005/8/layout/venn1"/>
    <dgm:cxn modelId="{DF116565-9BFF-47EC-AC80-4B58767968B5}" type="presParOf" srcId="{94180B2C-3769-4D07-904D-D662CA8AAEC0}" destId="{CEFF952C-817F-4D6B-9E55-45DB3F5AB977}" srcOrd="3" destOrd="0" presId="urn:microsoft.com/office/officeart/2005/8/layout/venn1"/>
    <dgm:cxn modelId="{8F1733EC-CC3C-4ABC-B451-2F3EDCD4A399}" type="presParOf" srcId="{94180B2C-3769-4D07-904D-D662CA8AAEC0}" destId="{E04EC584-76F6-4CAF-9F8E-B2D951578F8A}" srcOrd="4" destOrd="0" presId="urn:microsoft.com/office/officeart/2005/8/layout/venn1"/>
    <dgm:cxn modelId="{FBAF5770-A91F-467E-9941-E9CDA4693A3C}" type="presParOf" srcId="{94180B2C-3769-4D07-904D-D662CA8AAEC0}" destId="{D6626473-39B0-4AF8-9EF2-6AC1B7DD1531}"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2D47B7-C4FA-4086-A012-640451D88412}">
      <dsp:nvSpPr>
        <dsp:cNvPr id="0" name=""/>
        <dsp:cNvSpPr/>
      </dsp:nvSpPr>
      <dsp:spPr>
        <a:xfrm>
          <a:off x="1333702" y="169398"/>
          <a:ext cx="3504794" cy="3504794"/>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44700">
            <a:lnSpc>
              <a:spcPct val="90000"/>
            </a:lnSpc>
            <a:spcBef>
              <a:spcPct val="0"/>
            </a:spcBef>
            <a:spcAft>
              <a:spcPct val="35000"/>
            </a:spcAft>
          </a:pPr>
          <a:r>
            <a:rPr lang="en-US" sz="4600" kern="1200" dirty="0" smtClean="0"/>
            <a:t>Freedom</a:t>
          </a:r>
        </a:p>
        <a:p>
          <a:pPr lvl="0" algn="ctr" defTabSz="2044700">
            <a:lnSpc>
              <a:spcPct val="90000"/>
            </a:lnSpc>
            <a:spcBef>
              <a:spcPct val="0"/>
            </a:spcBef>
            <a:spcAft>
              <a:spcPct val="35000"/>
            </a:spcAft>
          </a:pPr>
          <a:r>
            <a:rPr lang="en-US" sz="4600" kern="1200" dirty="0" smtClean="0"/>
            <a:t>From Self</a:t>
          </a:r>
          <a:endParaRPr lang="en-US" sz="4600" kern="1200" dirty="0"/>
        </a:p>
      </dsp:txBody>
      <dsp:txXfrm>
        <a:off x="1801008" y="782737"/>
        <a:ext cx="2570182" cy="1577157"/>
      </dsp:txXfrm>
    </dsp:sp>
    <dsp:sp modelId="{439E44D8-E3E0-439C-8909-B947B8E99766}">
      <dsp:nvSpPr>
        <dsp:cNvPr id="0" name=""/>
        <dsp:cNvSpPr/>
      </dsp:nvSpPr>
      <dsp:spPr>
        <a:xfrm>
          <a:off x="2598349" y="2359895"/>
          <a:ext cx="3504794" cy="3504794"/>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44700">
            <a:lnSpc>
              <a:spcPct val="90000"/>
            </a:lnSpc>
            <a:spcBef>
              <a:spcPct val="0"/>
            </a:spcBef>
            <a:spcAft>
              <a:spcPct val="35000"/>
            </a:spcAft>
          </a:pPr>
          <a:r>
            <a:rPr lang="en-US" sz="4600" kern="1200" dirty="0" smtClean="0"/>
            <a:t>Give Your Gift</a:t>
          </a:r>
          <a:endParaRPr lang="en-US" sz="4600" kern="1200" dirty="0"/>
        </a:p>
      </dsp:txBody>
      <dsp:txXfrm>
        <a:off x="3670232" y="3265300"/>
        <a:ext cx="2102876" cy="1927637"/>
      </dsp:txXfrm>
    </dsp:sp>
    <dsp:sp modelId="{E04EC584-76F6-4CAF-9F8E-B2D951578F8A}">
      <dsp:nvSpPr>
        <dsp:cNvPr id="0" name=""/>
        <dsp:cNvSpPr/>
      </dsp:nvSpPr>
      <dsp:spPr>
        <a:xfrm>
          <a:off x="69055" y="2359895"/>
          <a:ext cx="3504794" cy="3504794"/>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44700">
            <a:lnSpc>
              <a:spcPct val="90000"/>
            </a:lnSpc>
            <a:spcBef>
              <a:spcPct val="0"/>
            </a:spcBef>
            <a:spcAft>
              <a:spcPct val="35000"/>
            </a:spcAft>
          </a:pPr>
          <a:r>
            <a:rPr lang="en-US" sz="4600" kern="1200" dirty="0" smtClean="0"/>
            <a:t>Find Your Purpose</a:t>
          </a:r>
          <a:endParaRPr lang="en-US" sz="4600" kern="1200" dirty="0"/>
        </a:p>
      </dsp:txBody>
      <dsp:txXfrm>
        <a:off x="399090" y="3265300"/>
        <a:ext cx="2102876" cy="192763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7"/>
            <a:ext cx="5829300" cy="196056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E134951-405F-470C-BCFB-E6B505C71F70}" type="datetimeFigureOut">
              <a:rPr lang="en-US"/>
              <a:pPr>
                <a:defRPr/>
              </a:pPr>
              <a:t>6/22/2010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311F9C-18AA-446D-83E3-7BAA6DC515C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B46269-2F54-4703-9DC3-BCDFF0C5A939}" type="datetimeFigureOut">
              <a:rPr lang="en-US"/>
              <a:pPr>
                <a:defRPr/>
              </a:pPr>
              <a:t>6/22/2010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6B4067-EFCC-4506-B80F-9FDAD5CC46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4"/>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4"/>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97A447-FB1A-468D-B035-B7FC45199465}" type="datetimeFigureOut">
              <a:rPr lang="en-US"/>
              <a:pPr>
                <a:defRPr/>
              </a:pPr>
              <a:t>6/22/2010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9C066E-9B2F-4CB8-8FE0-FD73313A915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0EE5D9-98DD-43FD-B693-83D2360B7784}" type="datetimeFigureOut">
              <a:rPr lang="en-US"/>
              <a:pPr>
                <a:defRPr/>
              </a:pPr>
              <a:t>6/22/2010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129FA6-01DA-4C0B-854D-0EBF804551E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65343E-CAD0-48CD-A386-C567F8196ADB}" type="datetimeFigureOut">
              <a:rPr lang="en-US"/>
              <a:pPr>
                <a:defRPr/>
              </a:pPr>
              <a:t>6/22/2010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0D421-0570-47F9-A86C-D1BEDAE6F3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7C9E75-4741-4474-B847-5AE85E0E4317}" type="datetimeFigureOut">
              <a:rPr lang="en-US"/>
              <a:pPr>
                <a:defRPr/>
              </a:pPr>
              <a:t>6/22/2010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6CADD1A-5164-4882-84C2-9880E1641D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AC90CD-9C3C-40EE-80D0-F25E5D997835}" type="datetimeFigureOut">
              <a:rPr lang="en-US"/>
              <a:pPr>
                <a:defRPr/>
              </a:pPr>
              <a:t>6/22/2010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0F32A4-9D12-4C36-A7A1-0F763A7D16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9"/>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ADE879-2D70-4BF3-BAB2-7BFE8FB2BBA8}" type="datetimeFigureOut">
              <a:rPr lang="en-US"/>
              <a:pPr>
                <a:defRPr/>
              </a:pPr>
              <a:t>6/22/2010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C7A47E-4812-4DAC-92F0-8870E17371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E8774E-F6A7-416A-BB78-B3ABA41A6C0F}" type="datetimeFigureOut">
              <a:rPr lang="en-US"/>
              <a:pPr>
                <a:defRPr/>
              </a:pPr>
              <a:t>6/22/2010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59341FB-86BE-4245-A058-2C3151C225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4"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4"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C2D0E93-0CB3-4BFB-98F5-52A2A65535C3}" type="datetimeFigureOut">
              <a:rPr lang="en-US"/>
              <a:pPr>
                <a:defRPr/>
              </a:pPr>
              <a:t>6/22/2010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99E1ECB-EAA0-4883-BC01-45A6F41F63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0468EAA-8684-46CB-9EB5-134BEEDDE843}" type="datetimeFigureOut">
              <a:rPr lang="en-US"/>
              <a:pPr>
                <a:defRPr/>
              </a:pPr>
              <a:t>6/22/2010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73090D8-9EF9-4A2B-9F93-9BD7ADD978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ED69C6-D1F1-4D5B-AA33-643C06907B57}" type="datetimeFigureOut">
              <a:rPr lang="en-US"/>
              <a:pPr>
                <a:defRPr/>
              </a:pPr>
              <a:t>6/22/2010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B62B52C-1D5B-47E1-A098-54F7F13EAC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9"/>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3538"/>
            <a:ext cx="3833812"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400B79-8925-4B4F-B503-E1763E16A280}" type="datetimeFigureOut">
              <a:rPr lang="en-US"/>
              <a:pPr>
                <a:defRPr/>
              </a:pPr>
              <a:t>6/22/2010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ECEB9A-19F1-458C-A0D4-C59AB9E61E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4DCB95-7AE1-45A4-97C7-84E500833076}" type="datetimeFigureOut">
              <a:rPr lang="en-US"/>
              <a:pPr>
                <a:defRPr/>
              </a:pPr>
              <a:t>6/22/2010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3D0585-E7A8-4D63-A409-2F2E62474F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5"/>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9DEE214-9CAB-4F3D-8A1F-DB2442B1FEFA}" type="datetimeFigureOut">
              <a:rPr lang="en-US"/>
              <a:pPr>
                <a:defRPr/>
              </a:pPr>
              <a:t>6/22/2010</a:t>
            </a:fld>
            <a:endParaRPr lang="en-US"/>
          </a:p>
        </p:txBody>
      </p:sp>
      <p:sp>
        <p:nvSpPr>
          <p:cNvPr id="5" name="Footer Placeholder 4"/>
          <p:cNvSpPr>
            <a:spLocks noGrp="1"/>
          </p:cNvSpPr>
          <p:nvPr>
            <p:ph type="ftr" sz="quarter" idx="3"/>
          </p:nvPr>
        </p:nvSpPr>
        <p:spPr>
          <a:xfrm>
            <a:off x="2343150" y="8475665"/>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914900" y="8475665"/>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872840C-7CC8-4392-86D1-142000E7BE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5"/>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794804-E477-4940-A12D-DB39221D6AEE}" type="datetimeFigureOut">
              <a:rPr lang="en-US"/>
              <a:pPr>
                <a:defRPr/>
              </a:pPr>
              <a:t>6/22/2010</a:t>
            </a:fld>
            <a:endParaRPr lang="en-US"/>
          </a:p>
        </p:txBody>
      </p:sp>
      <p:sp>
        <p:nvSpPr>
          <p:cNvPr id="5" name="Footer Placeholder 4"/>
          <p:cNvSpPr>
            <a:spLocks noGrp="1"/>
          </p:cNvSpPr>
          <p:nvPr>
            <p:ph type="ftr" sz="quarter" idx="3"/>
          </p:nvPr>
        </p:nvSpPr>
        <p:spPr>
          <a:xfrm>
            <a:off x="2343150" y="8475665"/>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8475665"/>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1D42660-003C-46D3-B28F-73E81C4EE784}" type="slidenum">
              <a:rPr lang="en-US"/>
              <a:pPr>
                <a:defRPr/>
              </a:pPr>
              <a:t>‹#›</a:t>
            </a:fld>
            <a:endParaRPr lang="en-US"/>
          </a:p>
        </p:txBody>
      </p:sp>
      <p:pic>
        <p:nvPicPr>
          <p:cNvPr id="2055" name="Picture 3" descr="Rent-a-Smart-Guy-Mini-Card-.png"/>
          <p:cNvPicPr>
            <a:picLocks noChangeAspect="1"/>
          </p:cNvPicPr>
          <p:nvPr userDrawn="1"/>
        </p:nvPicPr>
        <p:blipFill>
          <a:blip r:embed="rId5" cstate="email"/>
          <a:srcRect/>
          <a:stretch>
            <a:fillRect/>
          </a:stretch>
        </p:blipFill>
        <p:spPr bwMode="auto">
          <a:xfrm>
            <a:off x="5943601" y="76200"/>
            <a:ext cx="852488"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4.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ctrTitle"/>
          </p:nvPr>
        </p:nvSpPr>
        <p:spPr/>
        <p:txBody>
          <a:bodyPr/>
          <a:lstStyle/>
          <a:p>
            <a:pPr eaLnBrk="1" hangingPunct="1"/>
            <a:r>
              <a:rPr lang="en-US" dirty="0" smtClean="0"/>
              <a:t>Personal/Professional Development</a:t>
            </a:r>
            <a:br>
              <a:rPr lang="en-US" dirty="0" smtClean="0"/>
            </a:br>
            <a:r>
              <a:rPr lang="en-US" dirty="0" smtClean="0"/>
              <a:t/>
            </a:r>
            <a:br>
              <a:rPr lang="en-US" dirty="0" smtClean="0"/>
            </a:br>
            <a:r>
              <a:rPr lang="en-US" dirty="0" smtClean="0"/>
              <a:t>Agent Training</a:t>
            </a:r>
          </a:p>
        </p:txBody>
      </p:sp>
      <p:pic>
        <p:nvPicPr>
          <p:cNvPr id="4099" name="Picture 3" descr="Rent-a-Smart-Guy-Mini-Card-.png"/>
          <p:cNvPicPr>
            <a:picLocks noChangeAspect="1"/>
          </p:cNvPicPr>
          <p:nvPr/>
        </p:nvPicPr>
        <p:blipFill>
          <a:blip r:embed="rId2" cstate="email"/>
          <a:srcRect/>
          <a:stretch>
            <a:fillRect/>
          </a:stretch>
        </p:blipFill>
        <p:spPr bwMode="auto">
          <a:xfrm>
            <a:off x="2514600" y="6172201"/>
            <a:ext cx="1955800" cy="12239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Delay 11"/>
          <p:cNvSpPr/>
          <p:nvPr/>
        </p:nvSpPr>
        <p:spPr>
          <a:xfrm>
            <a:off x="304800" y="3276600"/>
            <a:ext cx="6172200" cy="1676400"/>
          </a:xfrm>
          <a:prstGeom prst="flowChartDelay">
            <a:avLst/>
          </a:prstGeom>
          <a:gradFill>
            <a:gsLst>
              <a:gs pos="0">
                <a:schemeClr val="bg1"/>
              </a:gs>
              <a:gs pos="100000">
                <a:schemeClr val="accent3"/>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Flowchart: Delay 10"/>
          <p:cNvSpPr/>
          <p:nvPr/>
        </p:nvSpPr>
        <p:spPr>
          <a:xfrm rot="10800000">
            <a:off x="304800" y="5029200"/>
            <a:ext cx="6172200" cy="1676400"/>
          </a:xfrm>
          <a:prstGeom prst="flowChartDelay">
            <a:avLst/>
          </a:prstGeom>
          <a:gradFill flip="none" rotWithShape="1">
            <a:gsLst>
              <a:gs pos="0">
                <a:schemeClr val="bg1"/>
              </a:gs>
              <a:gs pos="100000">
                <a:srgbClr val="FF66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lowchart: Delay 9"/>
          <p:cNvSpPr/>
          <p:nvPr/>
        </p:nvSpPr>
        <p:spPr>
          <a:xfrm rot="10800000">
            <a:off x="304800" y="1524000"/>
            <a:ext cx="6172200" cy="1676400"/>
          </a:xfrm>
          <a:prstGeom prst="flowChartDelay">
            <a:avLst/>
          </a:prstGeom>
          <a:gradFill flip="none" rotWithShape="1">
            <a:gsLst>
              <a:gs pos="0">
                <a:schemeClr val="bg1"/>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ectangle 1"/>
          <p:cNvSpPr/>
          <p:nvPr/>
        </p:nvSpPr>
        <p:spPr>
          <a:xfrm>
            <a:off x="58226" y="78938"/>
            <a:ext cx="4971490" cy="1292662"/>
          </a:xfrm>
          <a:prstGeom prst="rect">
            <a:avLst/>
          </a:prstGeom>
          <a:noFill/>
        </p:spPr>
        <p:txBody>
          <a:bodyPr wrap="none">
            <a:spAutoFit/>
          </a:bodyPr>
          <a:lstStyle/>
          <a:p>
            <a:pPr algn="ctr" fontAlgn="auto">
              <a:spcBef>
                <a:spcPts val="0"/>
              </a:spcBef>
              <a:spcAft>
                <a:spcPts val="0"/>
              </a:spcAft>
              <a:defRPr/>
            </a:pPr>
            <a:r>
              <a:rPr lang="en-US" sz="5400" b="1" dirty="0">
                <a:ln w="31550" cmpd="sng">
                  <a:solidFill>
                    <a:schemeClr val="accent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2</a:t>
            </a:r>
            <a:r>
              <a:rPr lang="en-US" sz="5400" b="1" baseline="30000" dirty="0">
                <a:ln w="31550" cmpd="sng">
                  <a:solidFill>
                    <a:schemeClr val="accent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nd</a:t>
            </a:r>
            <a:r>
              <a:rPr lang="en-US" sz="5400" b="1" dirty="0">
                <a:ln w="31550" cmpd="sng">
                  <a:solidFill>
                    <a:schemeClr val="accent1"/>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 Quest Helper</a:t>
            </a:r>
          </a:p>
          <a:p>
            <a:pPr fontAlgn="auto">
              <a:spcBef>
                <a:spcPts val="0"/>
              </a:spcBef>
              <a:spcAft>
                <a:spcPts val="0"/>
              </a:spcAft>
              <a:defRPr/>
            </a:pPr>
            <a:r>
              <a:rPr lang="en-US" sz="2400" dirty="0" err="1">
                <a:ln w="10160">
                  <a:solidFill>
                    <a:schemeClr val="accent4">
                      <a:lumMod val="50000"/>
                    </a:schemeClr>
                  </a:solidFill>
                  <a:prstDash val="solid"/>
                </a:ln>
                <a:solidFill>
                  <a:srgbClr val="FFFFFF"/>
                </a:solidFill>
                <a:effectLst>
                  <a:outerShdw blurRad="38100" dist="32000" dir="5400000" algn="tl">
                    <a:srgbClr val="000000">
                      <a:alpha val="30000"/>
                    </a:srgbClr>
                  </a:outerShdw>
                </a:effectLst>
                <a:latin typeface="+mn-lt"/>
                <a:cs typeface="+mn-cs"/>
              </a:rPr>
              <a:t>Noals</a:t>
            </a:r>
            <a:r>
              <a:rPr lang="en-US" sz="2400" dirty="0">
                <a:ln w="10160">
                  <a:solidFill>
                    <a:schemeClr val="accent4">
                      <a:lumMod val="50000"/>
                    </a:schemeClr>
                  </a:solidFill>
                  <a:prstDash val="solid"/>
                </a:ln>
                <a:solidFill>
                  <a:srgbClr val="FFFFFF"/>
                </a:solidFill>
                <a:effectLst>
                  <a:outerShdw blurRad="38100" dist="32000" dir="5400000" algn="tl">
                    <a:srgbClr val="000000">
                      <a:alpha val="30000"/>
                    </a:srgbClr>
                  </a:outerShdw>
                </a:effectLst>
                <a:latin typeface="+mn-lt"/>
                <a:cs typeface="+mn-cs"/>
              </a:rPr>
              <a:t> are not Goals</a:t>
            </a:r>
          </a:p>
        </p:txBody>
      </p:sp>
      <p:sp>
        <p:nvSpPr>
          <p:cNvPr id="12294" name="Rectangle 4"/>
          <p:cNvSpPr>
            <a:spLocks noChangeArrowheads="1"/>
          </p:cNvSpPr>
          <p:nvPr/>
        </p:nvSpPr>
        <p:spPr bwMode="auto">
          <a:xfrm>
            <a:off x="381001" y="2144713"/>
            <a:ext cx="2710999" cy="369332"/>
          </a:xfrm>
          <a:prstGeom prst="rect">
            <a:avLst/>
          </a:prstGeom>
          <a:noFill/>
          <a:ln w="9525">
            <a:noFill/>
            <a:miter lim="800000"/>
            <a:headEnd/>
            <a:tailEnd/>
          </a:ln>
        </p:spPr>
        <p:txBody>
          <a:bodyPr wrap="none">
            <a:spAutoFit/>
          </a:bodyPr>
          <a:lstStyle/>
          <a:p>
            <a:r>
              <a:rPr lang="en-US"/>
              <a:t>Behaviors I want to have</a:t>
            </a:r>
          </a:p>
        </p:txBody>
      </p:sp>
      <p:sp>
        <p:nvSpPr>
          <p:cNvPr id="12295" name="Rectangle 5"/>
          <p:cNvSpPr>
            <a:spLocks noChangeArrowheads="1"/>
          </p:cNvSpPr>
          <p:nvPr/>
        </p:nvSpPr>
        <p:spPr bwMode="auto">
          <a:xfrm>
            <a:off x="381001" y="5649913"/>
            <a:ext cx="2377574" cy="369332"/>
          </a:xfrm>
          <a:prstGeom prst="rect">
            <a:avLst/>
          </a:prstGeom>
          <a:noFill/>
          <a:ln w="9525">
            <a:noFill/>
            <a:miter lim="800000"/>
            <a:headEnd/>
            <a:tailEnd/>
          </a:ln>
        </p:spPr>
        <p:txBody>
          <a:bodyPr wrap="none">
            <a:spAutoFit/>
          </a:bodyPr>
          <a:lstStyle/>
          <a:p>
            <a:r>
              <a:rPr lang="en-US"/>
              <a:t>Beliefs I want to have</a:t>
            </a:r>
          </a:p>
        </p:txBody>
      </p:sp>
      <p:sp>
        <p:nvSpPr>
          <p:cNvPr id="12296" name="Rectangle 6"/>
          <p:cNvSpPr>
            <a:spLocks noChangeArrowheads="1"/>
          </p:cNvSpPr>
          <p:nvPr/>
        </p:nvSpPr>
        <p:spPr bwMode="auto">
          <a:xfrm>
            <a:off x="3048000" y="3897313"/>
            <a:ext cx="3429144" cy="369332"/>
          </a:xfrm>
          <a:prstGeom prst="rect">
            <a:avLst/>
          </a:prstGeom>
          <a:noFill/>
          <a:ln w="9525">
            <a:noFill/>
            <a:miter lim="800000"/>
            <a:headEnd/>
            <a:tailEnd/>
          </a:ln>
        </p:spPr>
        <p:txBody>
          <a:bodyPr wrap="none">
            <a:spAutoFit/>
          </a:bodyPr>
          <a:lstStyle/>
          <a:p>
            <a:r>
              <a:rPr lang="en-US"/>
              <a:t>Knowledge/Skills I want to have</a:t>
            </a:r>
          </a:p>
        </p:txBody>
      </p:sp>
      <p:sp>
        <p:nvSpPr>
          <p:cNvPr id="12297" name="TextBox 7"/>
          <p:cNvSpPr txBox="1">
            <a:spLocks noChangeArrowheads="1"/>
          </p:cNvSpPr>
          <p:nvPr/>
        </p:nvSpPr>
        <p:spPr bwMode="auto">
          <a:xfrm>
            <a:off x="381000" y="7086602"/>
            <a:ext cx="6096000" cy="1477328"/>
          </a:xfrm>
          <a:prstGeom prst="rect">
            <a:avLst/>
          </a:prstGeom>
          <a:noFill/>
          <a:ln w="9525">
            <a:noFill/>
            <a:miter lim="800000"/>
            <a:headEnd/>
            <a:tailEnd/>
          </a:ln>
        </p:spPr>
        <p:txBody>
          <a:bodyPr>
            <a:spAutoFit/>
          </a:bodyPr>
          <a:lstStyle/>
          <a:p>
            <a:r>
              <a:rPr lang="en-US"/>
              <a:t>Use this sheet to get a the intangible changes you want to become a part of your experience. Try to phrase these in the form of positive statements rather than negative ones. These may inform goals later – but stand independently as part of your personal vision of the future.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9"/>
          <p:cNvGrpSpPr>
            <a:grpSpLocks/>
          </p:cNvGrpSpPr>
          <p:nvPr/>
        </p:nvGrpSpPr>
        <p:grpSpPr bwMode="auto">
          <a:xfrm>
            <a:off x="381000" y="4111626"/>
            <a:ext cx="6096000" cy="2289175"/>
            <a:chOff x="457200" y="4111625"/>
            <a:chExt cx="5943600" cy="2289175"/>
          </a:xfrm>
        </p:grpSpPr>
        <p:grpSp>
          <p:nvGrpSpPr>
            <p:cNvPr id="5158" name="Group 46"/>
            <p:cNvGrpSpPr>
              <a:grpSpLocks/>
            </p:cNvGrpSpPr>
            <p:nvPr/>
          </p:nvGrpSpPr>
          <p:grpSpPr bwMode="auto">
            <a:xfrm>
              <a:off x="457200" y="4111625"/>
              <a:ext cx="5943600" cy="2289175"/>
              <a:chOff x="457200" y="4111623"/>
              <a:chExt cx="5943600" cy="2798656"/>
            </a:xfrm>
          </p:grpSpPr>
          <p:sp>
            <p:nvSpPr>
              <p:cNvPr id="21" name="Round Diagonal Corner Rectangle 20"/>
              <p:cNvSpPr/>
              <p:nvPr/>
            </p:nvSpPr>
            <p:spPr bwMode="auto">
              <a:xfrm>
                <a:off x="457200" y="4111623"/>
                <a:ext cx="5943600" cy="2798656"/>
              </a:xfrm>
              <a:prstGeom prst="round2DiagRect">
                <a:avLst>
                  <a:gd name="adj1" fmla="val 9943"/>
                  <a:gd name="adj2" fmla="val 0"/>
                </a:avLst>
              </a:prstGeom>
            </p:spPr>
            <p:style>
              <a:lnRef idx="2">
                <a:schemeClr val="dk1">
                  <a:shade val="50000"/>
                </a:schemeClr>
              </a:lnRef>
              <a:fillRef idx="1">
                <a:schemeClr val="dk1"/>
              </a:fillRef>
              <a:effectRef idx="0">
                <a:schemeClr val="dk1"/>
              </a:effectRef>
              <a:fontRef idx="minor">
                <a:schemeClr val="lt1"/>
              </a:fontRef>
            </p:style>
            <p:txBody>
              <a:bodyPr tIns="0" bIns="0"/>
              <a:lstStyle/>
              <a:p>
                <a:pPr algn="r" fontAlgn="auto">
                  <a:spcBef>
                    <a:spcPts val="0"/>
                  </a:spcBef>
                  <a:spcAft>
                    <a:spcPts val="0"/>
                  </a:spcAft>
                  <a:defRPr/>
                </a:pPr>
                <a:r>
                  <a:rPr lang="en-US" sz="2000" b="1" dirty="0">
                    <a:solidFill>
                      <a:schemeClr val="bg1"/>
                    </a:solidFill>
                  </a:rPr>
                  <a:t>Streams of Understanding</a:t>
                </a:r>
              </a:p>
            </p:txBody>
          </p:sp>
          <p:sp>
            <p:nvSpPr>
              <p:cNvPr id="22" name="Round Diagonal Corner Rectangle 21"/>
              <p:cNvSpPr/>
              <p:nvPr/>
            </p:nvSpPr>
            <p:spPr bwMode="auto">
              <a:xfrm>
                <a:off x="498991" y="4647288"/>
                <a:ext cx="5825966" cy="2169832"/>
              </a:xfrm>
              <a:prstGeom prst="round2DiagRect">
                <a:avLst>
                  <a:gd name="adj1" fmla="val 11259"/>
                  <a:gd name="adj2"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159" name="Group 44"/>
            <p:cNvGrpSpPr>
              <a:grpSpLocks/>
            </p:cNvGrpSpPr>
            <p:nvPr/>
          </p:nvGrpSpPr>
          <p:grpSpPr bwMode="auto">
            <a:xfrm>
              <a:off x="1114318" y="4969445"/>
              <a:ext cx="5134082" cy="369332"/>
              <a:chOff x="1114318" y="5408963"/>
              <a:chExt cx="5134082" cy="369332"/>
            </a:xfrm>
          </p:grpSpPr>
          <p:sp>
            <p:nvSpPr>
              <p:cNvPr id="5172" name="TextBox 62"/>
              <p:cNvSpPr txBox="1">
                <a:spLocks noChangeArrowheads="1"/>
              </p:cNvSpPr>
              <p:nvPr/>
            </p:nvSpPr>
            <p:spPr bwMode="auto">
              <a:xfrm>
                <a:off x="1114318" y="5408963"/>
                <a:ext cx="864800" cy="369332"/>
              </a:xfrm>
              <a:prstGeom prst="rect">
                <a:avLst/>
              </a:prstGeom>
              <a:noFill/>
              <a:ln w="9525">
                <a:noFill/>
                <a:miter lim="800000"/>
                <a:headEnd/>
                <a:tailEnd/>
              </a:ln>
            </p:spPr>
            <p:txBody>
              <a:bodyPr wrap="none">
                <a:spAutoFit/>
              </a:bodyPr>
              <a:lstStyle/>
              <a:p>
                <a:pPr algn="r"/>
                <a:r>
                  <a:rPr lang="en-US">
                    <a:latin typeface="Calibri" pitchFamily="34" charset="0"/>
                  </a:rPr>
                  <a:t>Interior</a:t>
                </a:r>
              </a:p>
            </p:txBody>
          </p:sp>
          <p:pic>
            <p:nvPicPr>
              <p:cNvPr id="5173" name="Picture 3"/>
              <p:cNvPicPr>
                <a:picLocks noChangeAspect="1" noChangeArrowheads="1"/>
              </p:cNvPicPr>
              <p:nvPr/>
            </p:nvPicPr>
            <p:blipFill>
              <a:blip r:embed="rId2" cstate="email"/>
              <a:srcRect/>
              <a:stretch>
                <a:fillRect/>
              </a:stretch>
            </p:blipFill>
            <p:spPr bwMode="auto">
              <a:xfrm>
                <a:off x="1981200" y="5511526"/>
                <a:ext cx="4267200" cy="185791"/>
              </a:xfrm>
              <a:prstGeom prst="rect">
                <a:avLst/>
              </a:prstGeom>
              <a:noFill/>
              <a:ln w="9525">
                <a:noFill/>
                <a:miter lim="800000"/>
                <a:headEnd/>
                <a:tailEnd/>
              </a:ln>
            </p:spPr>
          </p:pic>
        </p:grpSp>
        <p:grpSp>
          <p:nvGrpSpPr>
            <p:cNvPr id="5160" name="Group 42"/>
            <p:cNvGrpSpPr>
              <a:grpSpLocks/>
            </p:cNvGrpSpPr>
            <p:nvPr/>
          </p:nvGrpSpPr>
          <p:grpSpPr bwMode="auto">
            <a:xfrm>
              <a:off x="583984" y="5557821"/>
              <a:ext cx="5664416" cy="369332"/>
              <a:chOff x="583984" y="7390163"/>
              <a:chExt cx="5664416" cy="369332"/>
            </a:xfrm>
          </p:grpSpPr>
          <p:sp>
            <p:nvSpPr>
              <p:cNvPr id="5170" name="TextBox 44"/>
              <p:cNvSpPr txBox="1">
                <a:spLocks noChangeArrowheads="1"/>
              </p:cNvSpPr>
              <p:nvPr/>
            </p:nvSpPr>
            <p:spPr bwMode="auto">
              <a:xfrm>
                <a:off x="583984" y="7390163"/>
                <a:ext cx="1395132" cy="369332"/>
              </a:xfrm>
              <a:prstGeom prst="rect">
                <a:avLst/>
              </a:prstGeom>
              <a:noFill/>
              <a:ln w="9525">
                <a:noFill/>
                <a:miter lim="800000"/>
                <a:headEnd/>
                <a:tailEnd/>
              </a:ln>
            </p:spPr>
            <p:txBody>
              <a:bodyPr wrap="none">
                <a:spAutoFit/>
              </a:bodyPr>
              <a:lstStyle/>
              <a:p>
                <a:pPr algn="r"/>
                <a:r>
                  <a:rPr lang="en-US">
                    <a:latin typeface="Calibri" pitchFamily="34" charset="0"/>
                  </a:rPr>
                  <a:t>Relationships</a:t>
                </a:r>
              </a:p>
            </p:txBody>
          </p:sp>
          <p:pic>
            <p:nvPicPr>
              <p:cNvPr id="5171" name="Picture 4"/>
              <p:cNvPicPr>
                <a:picLocks noChangeAspect="1" noChangeArrowheads="1"/>
              </p:cNvPicPr>
              <p:nvPr/>
            </p:nvPicPr>
            <p:blipFill>
              <a:blip r:embed="rId3" cstate="email"/>
              <a:srcRect/>
              <a:stretch>
                <a:fillRect/>
              </a:stretch>
            </p:blipFill>
            <p:spPr bwMode="auto">
              <a:xfrm>
                <a:off x="1981200" y="7492726"/>
                <a:ext cx="4267200" cy="185791"/>
              </a:xfrm>
              <a:prstGeom prst="rect">
                <a:avLst/>
              </a:prstGeom>
              <a:noFill/>
              <a:ln w="9525">
                <a:noFill/>
                <a:miter lim="800000"/>
                <a:headEnd/>
                <a:tailEnd/>
              </a:ln>
            </p:spPr>
          </p:pic>
        </p:grpSp>
        <p:grpSp>
          <p:nvGrpSpPr>
            <p:cNvPr id="5161" name="Group 41"/>
            <p:cNvGrpSpPr>
              <a:grpSpLocks/>
            </p:cNvGrpSpPr>
            <p:nvPr/>
          </p:nvGrpSpPr>
          <p:grpSpPr bwMode="auto">
            <a:xfrm>
              <a:off x="1345819" y="5867400"/>
              <a:ext cx="4902581" cy="369332"/>
              <a:chOff x="1345819" y="8380763"/>
              <a:chExt cx="4902581" cy="369332"/>
            </a:xfrm>
          </p:grpSpPr>
          <p:sp>
            <p:nvSpPr>
              <p:cNvPr id="5168" name="TextBox 53"/>
              <p:cNvSpPr txBox="1">
                <a:spLocks noChangeArrowheads="1"/>
              </p:cNvSpPr>
              <p:nvPr/>
            </p:nvSpPr>
            <p:spPr bwMode="auto">
              <a:xfrm>
                <a:off x="1345819" y="8380763"/>
                <a:ext cx="633299" cy="369332"/>
              </a:xfrm>
              <a:prstGeom prst="rect">
                <a:avLst/>
              </a:prstGeom>
              <a:noFill/>
              <a:ln w="9525">
                <a:noFill/>
                <a:miter lim="800000"/>
                <a:headEnd/>
                <a:tailEnd/>
              </a:ln>
            </p:spPr>
            <p:txBody>
              <a:bodyPr wrap="none">
                <a:spAutoFit/>
              </a:bodyPr>
              <a:lstStyle/>
              <a:p>
                <a:pPr algn="r"/>
                <a:r>
                  <a:rPr lang="en-US">
                    <a:latin typeface="Calibri" pitchFamily="34" charset="0"/>
                  </a:rPr>
                  <a:t>Time</a:t>
                </a:r>
              </a:p>
            </p:txBody>
          </p:sp>
          <p:pic>
            <p:nvPicPr>
              <p:cNvPr id="5169" name="Picture 6"/>
              <p:cNvPicPr>
                <a:picLocks noChangeAspect="1" noChangeArrowheads="1"/>
              </p:cNvPicPr>
              <p:nvPr/>
            </p:nvPicPr>
            <p:blipFill>
              <a:blip r:embed="rId4" cstate="email"/>
              <a:srcRect/>
              <a:stretch>
                <a:fillRect/>
              </a:stretch>
            </p:blipFill>
            <p:spPr bwMode="auto">
              <a:xfrm>
                <a:off x="1981200" y="8483326"/>
                <a:ext cx="4267200" cy="185791"/>
              </a:xfrm>
              <a:prstGeom prst="rect">
                <a:avLst/>
              </a:prstGeom>
              <a:noFill/>
              <a:ln w="9525">
                <a:noFill/>
                <a:miter lim="800000"/>
                <a:headEnd/>
                <a:tailEnd/>
              </a:ln>
            </p:spPr>
          </p:pic>
        </p:grpSp>
        <p:grpSp>
          <p:nvGrpSpPr>
            <p:cNvPr id="5162" name="Group 58"/>
            <p:cNvGrpSpPr>
              <a:grpSpLocks/>
            </p:cNvGrpSpPr>
            <p:nvPr/>
          </p:nvGrpSpPr>
          <p:grpSpPr bwMode="auto">
            <a:xfrm>
              <a:off x="1338004" y="4659868"/>
              <a:ext cx="4910396" cy="369332"/>
              <a:chOff x="1338004" y="4659868"/>
              <a:chExt cx="4910396" cy="369332"/>
            </a:xfrm>
          </p:grpSpPr>
          <p:pic>
            <p:nvPicPr>
              <p:cNvPr id="5166" name="Picture 2"/>
              <p:cNvPicPr>
                <a:picLocks noChangeAspect="1" noChangeArrowheads="1"/>
              </p:cNvPicPr>
              <p:nvPr/>
            </p:nvPicPr>
            <p:blipFill>
              <a:blip r:embed="rId5" cstate="email"/>
              <a:srcRect/>
              <a:stretch>
                <a:fillRect/>
              </a:stretch>
            </p:blipFill>
            <p:spPr bwMode="auto">
              <a:xfrm>
                <a:off x="1981200" y="4768757"/>
                <a:ext cx="4267200" cy="185791"/>
              </a:xfrm>
              <a:prstGeom prst="rect">
                <a:avLst/>
              </a:prstGeom>
              <a:noFill/>
              <a:ln w="9525">
                <a:noFill/>
                <a:miter lim="800000"/>
                <a:headEnd/>
                <a:tailEnd/>
              </a:ln>
            </p:spPr>
          </p:pic>
          <p:sp>
            <p:nvSpPr>
              <p:cNvPr id="5167" name="TextBox 18"/>
              <p:cNvSpPr txBox="1">
                <a:spLocks noChangeArrowheads="1"/>
              </p:cNvSpPr>
              <p:nvPr/>
            </p:nvSpPr>
            <p:spPr bwMode="auto">
              <a:xfrm>
                <a:off x="1338004" y="4659868"/>
                <a:ext cx="641113" cy="369332"/>
              </a:xfrm>
              <a:prstGeom prst="rect">
                <a:avLst/>
              </a:prstGeom>
              <a:noFill/>
              <a:ln w="9525">
                <a:noFill/>
                <a:miter lim="800000"/>
                <a:headEnd/>
                <a:tailEnd/>
              </a:ln>
            </p:spPr>
            <p:txBody>
              <a:bodyPr wrap="none">
                <a:spAutoFit/>
              </a:bodyPr>
              <a:lstStyle/>
              <a:p>
                <a:pPr algn="r"/>
                <a:r>
                  <a:rPr lang="en-US">
                    <a:latin typeface="Calibri" pitchFamily="34" charset="0"/>
                  </a:rPr>
                  <a:t>Body</a:t>
                </a:r>
              </a:p>
            </p:txBody>
          </p:sp>
        </p:grpSp>
        <p:grpSp>
          <p:nvGrpSpPr>
            <p:cNvPr id="5163" name="Group 43"/>
            <p:cNvGrpSpPr>
              <a:grpSpLocks/>
            </p:cNvGrpSpPr>
            <p:nvPr/>
          </p:nvGrpSpPr>
          <p:grpSpPr bwMode="auto">
            <a:xfrm>
              <a:off x="513214" y="5279022"/>
              <a:ext cx="5735186" cy="338554"/>
              <a:chOff x="513214" y="6399563"/>
              <a:chExt cx="5735186" cy="338554"/>
            </a:xfrm>
          </p:grpSpPr>
          <p:sp>
            <p:nvSpPr>
              <p:cNvPr id="5164" name="TextBox 33"/>
              <p:cNvSpPr txBox="1">
                <a:spLocks noChangeArrowheads="1"/>
              </p:cNvSpPr>
              <p:nvPr/>
            </p:nvSpPr>
            <p:spPr bwMode="auto">
              <a:xfrm>
                <a:off x="513214" y="6399563"/>
                <a:ext cx="1465902" cy="338554"/>
              </a:xfrm>
              <a:prstGeom prst="rect">
                <a:avLst/>
              </a:prstGeom>
              <a:noFill/>
              <a:ln w="9525">
                <a:noFill/>
                <a:miter lim="800000"/>
                <a:headEnd/>
                <a:tailEnd/>
              </a:ln>
            </p:spPr>
            <p:txBody>
              <a:bodyPr wrap="none">
                <a:spAutoFit/>
              </a:bodyPr>
              <a:lstStyle/>
              <a:p>
                <a:pPr algn="r"/>
                <a:r>
                  <a:rPr lang="en-US" sz="1600">
                    <a:latin typeface="Calibri" pitchFamily="34" charset="0"/>
                  </a:rPr>
                  <a:t>Communication</a:t>
                </a:r>
              </a:p>
            </p:txBody>
          </p:sp>
          <p:pic>
            <p:nvPicPr>
              <p:cNvPr id="5165" name="Picture 5"/>
              <p:cNvPicPr>
                <a:picLocks noChangeAspect="1" noChangeArrowheads="1"/>
              </p:cNvPicPr>
              <p:nvPr/>
            </p:nvPicPr>
            <p:blipFill>
              <a:blip r:embed="rId6" cstate="email"/>
              <a:srcRect/>
              <a:stretch>
                <a:fillRect/>
              </a:stretch>
            </p:blipFill>
            <p:spPr bwMode="auto">
              <a:xfrm>
                <a:off x="1981200" y="6502126"/>
                <a:ext cx="4267200" cy="185791"/>
              </a:xfrm>
              <a:prstGeom prst="rect">
                <a:avLst/>
              </a:prstGeom>
              <a:noFill/>
              <a:ln w="9525">
                <a:noFill/>
                <a:miter lim="800000"/>
                <a:headEnd/>
                <a:tailEnd/>
              </a:ln>
            </p:spPr>
          </p:pic>
        </p:grpSp>
      </p:grpSp>
      <p:graphicFrame>
        <p:nvGraphicFramePr>
          <p:cNvPr id="70" name="Table 69"/>
          <p:cNvGraphicFramePr>
            <a:graphicFrameLocks noGrp="1"/>
          </p:cNvGraphicFramePr>
          <p:nvPr/>
        </p:nvGraphicFramePr>
        <p:xfrm>
          <a:off x="3581400" y="1143000"/>
          <a:ext cx="2895600" cy="3017520"/>
        </p:xfrm>
        <a:graphic>
          <a:graphicData uri="http://schemas.openxmlformats.org/drawingml/2006/table">
            <a:tbl>
              <a:tblPr firstRow="1" bandRow="1">
                <a:tableStyleId>{793D81CF-94F2-401A-BA57-92F5A7B2D0C5}</a:tableStyleId>
              </a:tblPr>
              <a:tblGrid>
                <a:gridCol w="2895600"/>
              </a:tblGrid>
              <a:tr h="296672">
                <a:tc>
                  <a:txBody>
                    <a:bodyPr/>
                    <a:lstStyle/>
                    <a:p>
                      <a:r>
                        <a:rPr lang="en-US" sz="1500" dirty="0" smtClean="0"/>
                        <a:t>Bio</a:t>
                      </a:r>
                      <a:endParaRPr lang="en-US" sz="1500" dirty="0"/>
                    </a:p>
                  </a:txBody>
                  <a:tcPr marL="73152" marR="73152" marT="36576" marB="36576">
                    <a:solidFill>
                      <a:schemeClr val="accent3">
                        <a:lumMod val="50000"/>
                      </a:schemeClr>
                    </a:solidFill>
                  </a:tcPr>
                </a:tc>
              </a:tr>
              <a:tr h="296672">
                <a:tc>
                  <a:txBody>
                    <a:bodyPr/>
                    <a:lstStyle/>
                    <a:p>
                      <a:endParaRPr lang="en-US" sz="1500" dirty="0"/>
                    </a:p>
                  </a:txBody>
                  <a:tcPr marL="73152" marR="73152" marT="36576" marB="36576"/>
                </a:tc>
              </a:tr>
              <a:tr h="296672">
                <a:tc>
                  <a:txBody>
                    <a:bodyPr/>
                    <a:lstStyle/>
                    <a:p>
                      <a:endParaRPr lang="en-US" sz="1500" dirty="0"/>
                    </a:p>
                  </a:txBody>
                  <a:tcPr marL="73152" marR="73152" marT="36576" marB="36576"/>
                </a:tc>
              </a:tr>
              <a:tr h="296672">
                <a:tc>
                  <a:txBody>
                    <a:bodyPr/>
                    <a:lstStyle/>
                    <a:p>
                      <a:endParaRPr lang="en-US" sz="1500" dirty="0"/>
                    </a:p>
                  </a:txBody>
                  <a:tcPr marL="73152" marR="73152" marT="36576" marB="36576"/>
                </a:tc>
              </a:tr>
              <a:tr h="296672">
                <a:tc>
                  <a:txBody>
                    <a:bodyPr/>
                    <a:lstStyle/>
                    <a:p>
                      <a:endParaRPr lang="en-US" sz="1500" dirty="0"/>
                    </a:p>
                  </a:txBody>
                  <a:tcPr marL="73152" marR="73152" marT="36576" marB="36576"/>
                </a:tc>
              </a:tr>
              <a:tr h="296672">
                <a:tc>
                  <a:txBody>
                    <a:bodyPr/>
                    <a:lstStyle/>
                    <a:p>
                      <a:endParaRPr lang="en-US" sz="1500" dirty="0"/>
                    </a:p>
                  </a:txBody>
                  <a:tcPr marL="73152" marR="73152" marT="36576" marB="36576"/>
                </a:tc>
              </a:tr>
              <a:tr h="296672">
                <a:tc>
                  <a:txBody>
                    <a:bodyPr/>
                    <a:lstStyle/>
                    <a:p>
                      <a:endParaRPr lang="en-US" sz="1500" dirty="0"/>
                    </a:p>
                  </a:txBody>
                  <a:tcPr marL="73152" marR="73152" marT="36576" marB="36576"/>
                </a:tc>
              </a:tr>
              <a:tr h="296672">
                <a:tc>
                  <a:txBody>
                    <a:bodyPr/>
                    <a:lstStyle/>
                    <a:p>
                      <a:endParaRPr lang="en-US" sz="1500" dirty="0"/>
                    </a:p>
                  </a:txBody>
                  <a:tcPr marL="73152" marR="73152" marT="36576" marB="36576"/>
                </a:tc>
              </a:tr>
              <a:tr h="296672">
                <a:tc>
                  <a:txBody>
                    <a:bodyPr/>
                    <a:lstStyle/>
                    <a:p>
                      <a:endParaRPr lang="en-US" sz="1500" dirty="0"/>
                    </a:p>
                  </a:txBody>
                  <a:tcPr marL="73152" marR="73152" marT="36576" marB="36576"/>
                </a:tc>
              </a:tr>
              <a:tr h="296672">
                <a:tc>
                  <a:txBody>
                    <a:bodyPr/>
                    <a:lstStyle/>
                    <a:p>
                      <a:endParaRPr lang="en-US" sz="1500" dirty="0"/>
                    </a:p>
                  </a:txBody>
                  <a:tcPr marL="73152" marR="73152" marT="36576" marB="36576"/>
                </a:tc>
              </a:tr>
            </a:tbl>
          </a:graphicData>
        </a:graphic>
      </p:graphicFrame>
      <p:sp>
        <p:nvSpPr>
          <p:cNvPr id="5147" name="TextBox 70"/>
          <p:cNvSpPr txBox="1">
            <a:spLocks noChangeArrowheads="1"/>
          </p:cNvSpPr>
          <p:nvPr/>
        </p:nvSpPr>
        <p:spPr bwMode="auto">
          <a:xfrm>
            <a:off x="304801" y="742949"/>
            <a:ext cx="912429" cy="400110"/>
          </a:xfrm>
          <a:prstGeom prst="rect">
            <a:avLst/>
          </a:prstGeom>
          <a:noFill/>
          <a:ln w="9525">
            <a:noFill/>
            <a:miter lim="800000"/>
            <a:headEnd/>
            <a:tailEnd/>
          </a:ln>
        </p:spPr>
        <p:txBody>
          <a:bodyPr wrap="none">
            <a:spAutoFit/>
          </a:bodyPr>
          <a:lstStyle/>
          <a:p>
            <a:r>
              <a:rPr lang="en-US" sz="2000">
                <a:latin typeface="Calibri" pitchFamily="34" charset="0"/>
              </a:rPr>
              <a:t>NAME:</a:t>
            </a:r>
          </a:p>
        </p:txBody>
      </p:sp>
      <p:sp>
        <p:nvSpPr>
          <p:cNvPr id="5148" name="TextBox 71"/>
          <p:cNvSpPr txBox="1">
            <a:spLocks noChangeArrowheads="1"/>
          </p:cNvSpPr>
          <p:nvPr/>
        </p:nvSpPr>
        <p:spPr bwMode="auto">
          <a:xfrm>
            <a:off x="3519489" y="742949"/>
            <a:ext cx="1572033" cy="400110"/>
          </a:xfrm>
          <a:prstGeom prst="rect">
            <a:avLst/>
          </a:prstGeom>
          <a:noFill/>
          <a:ln w="9525">
            <a:noFill/>
            <a:miter lim="800000"/>
            <a:headEnd/>
            <a:tailEnd/>
          </a:ln>
        </p:spPr>
        <p:txBody>
          <a:bodyPr wrap="none">
            <a:spAutoFit/>
          </a:bodyPr>
          <a:lstStyle/>
          <a:p>
            <a:r>
              <a:rPr lang="en-US" sz="2000">
                <a:latin typeface="Calibri" pitchFamily="34" charset="0"/>
              </a:rPr>
              <a:t>AKA/Tagline :</a:t>
            </a:r>
          </a:p>
        </p:txBody>
      </p:sp>
      <p:grpSp>
        <p:nvGrpSpPr>
          <p:cNvPr id="5149" name="Group 48"/>
          <p:cNvGrpSpPr>
            <a:grpSpLocks/>
          </p:cNvGrpSpPr>
          <p:nvPr/>
        </p:nvGrpSpPr>
        <p:grpSpPr bwMode="auto">
          <a:xfrm>
            <a:off x="381000" y="6477000"/>
            <a:ext cx="2971800" cy="2438400"/>
            <a:chOff x="457200" y="4111624"/>
            <a:chExt cx="5943600" cy="3264451"/>
          </a:xfrm>
        </p:grpSpPr>
        <p:sp>
          <p:nvSpPr>
            <p:cNvPr id="50" name="Round Diagonal Corner Rectangle 49"/>
            <p:cNvSpPr/>
            <p:nvPr/>
          </p:nvSpPr>
          <p:spPr bwMode="auto">
            <a:xfrm>
              <a:off x="457200" y="4111624"/>
              <a:ext cx="5943600" cy="3264451"/>
            </a:xfrm>
            <a:prstGeom prst="round2DiagRect">
              <a:avLst>
                <a:gd name="adj1" fmla="val 9943"/>
                <a:gd name="adj2" fmla="val 0"/>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tIns="0" bIns="0"/>
            <a:lstStyle/>
            <a:p>
              <a:pPr algn="r" fontAlgn="auto">
                <a:spcBef>
                  <a:spcPts val="0"/>
                </a:spcBef>
                <a:spcAft>
                  <a:spcPts val="0"/>
                </a:spcAft>
                <a:defRPr/>
              </a:pPr>
              <a:r>
                <a:rPr lang="en-US" b="1" dirty="0">
                  <a:solidFill>
                    <a:schemeClr val="bg1"/>
                  </a:solidFill>
                </a:rPr>
                <a:t>Things </a:t>
              </a:r>
              <a:r>
                <a:rPr lang="en-US" sz="1200" b="1" dirty="0">
                  <a:solidFill>
                    <a:schemeClr val="bg1"/>
                  </a:solidFill>
                </a:rPr>
                <a:t>you</a:t>
              </a:r>
              <a:r>
                <a:rPr lang="en-US" sz="1400" b="1" dirty="0">
                  <a:solidFill>
                    <a:schemeClr val="bg1"/>
                  </a:solidFill>
                </a:rPr>
                <a:t> </a:t>
              </a:r>
              <a:r>
                <a:rPr lang="en-US" b="1" dirty="0">
                  <a:solidFill>
                    <a:schemeClr val="bg1"/>
                  </a:solidFill>
                </a:rPr>
                <a:t>Value </a:t>
              </a:r>
              <a:r>
                <a:rPr lang="en-US" sz="1200" b="1" dirty="0">
                  <a:solidFill>
                    <a:schemeClr val="bg1"/>
                  </a:solidFill>
                </a:rPr>
                <a:t>in</a:t>
              </a:r>
              <a:r>
                <a:rPr lang="en-US" b="1" dirty="0">
                  <a:solidFill>
                    <a:schemeClr val="bg1"/>
                  </a:solidFill>
                </a:rPr>
                <a:t> Others</a:t>
              </a:r>
              <a:endParaRPr lang="en-US" sz="2000" b="1" dirty="0">
                <a:solidFill>
                  <a:schemeClr val="bg1"/>
                </a:solidFill>
              </a:endParaRPr>
            </a:p>
          </p:txBody>
        </p:sp>
        <p:sp>
          <p:nvSpPr>
            <p:cNvPr id="51" name="Round Diagonal Corner Rectangle 50"/>
            <p:cNvSpPr/>
            <p:nvPr/>
          </p:nvSpPr>
          <p:spPr bwMode="auto">
            <a:xfrm>
              <a:off x="612776" y="4647198"/>
              <a:ext cx="5632450" cy="2635364"/>
            </a:xfrm>
            <a:prstGeom prst="round2DiagRect">
              <a:avLst>
                <a:gd name="adj1" fmla="val 11259"/>
                <a:gd name="adj2"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5150" name="Group 51"/>
          <p:cNvGrpSpPr>
            <a:grpSpLocks/>
          </p:cNvGrpSpPr>
          <p:nvPr/>
        </p:nvGrpSpPr>
        <p:grpSpPr bwMode="auto">
          <a:xfrm>
            <a:off x="3505200" y="6477000"/>
            <a:ext cx="2971800" cy="2438400"/>
            <a:chOff x="457200" y="4111624"/>
            <a:chExt cx="5943600" cy="3264451"/>
          </a:xfrm>
        </p:grpSpPr>
        <p:sp>
          <p:nvSpPr>
            <p:cNvPr id="53" name="Round Diagonal Corner Rectangle 52"/>
            <p:cNvSpPr/>
            <p:nvPr/>
          </p:nvSpPr>
          <p:spPr bwMode="auto">
            <a:xfrm>
              <a:off x="457200" y="4111624"/>
              <a:ext cx="5943600" cy="3264451"/>
            </a:xfrm>
            <a:prstGeom prst="round2DiagRect">
              <a:avLst>
                <a:gd name="adj1" fmla="val 9943"/>
                <a:gd name="adj2" fmla="val 0"/>
              </a:avLst>
            </a:prstGeom>
            <a:solidFill>
              <a:srgbClr val="FF6600"/>
            </a:solidFill>
          </p:spPr>
          <p:style>
            <a:lnRef idx="2">
              <a:schemeClr val="dk1">
                <a:shade val="50000"/>
              </a:schemeClr>
            </a:lnRef>
            <a:fillRef idx="1">
              <a:schemeClr val="dk1"/>
            </a:fillRef>
            <a:effectRef idx="0">
              <a:schemeClr val="dk1"/>
            </a:effectRef>
            <a:fontRef idx="minor">
              <a:schemeClr val="lt1"/>
            </a:fontRef>
          </p:style>
          <p:txBody>
            <a:bodyPr tIns="0" bIns="0"/>
            <a:lstStyle/>
            <a:p>
              <a:pPr algn="r" fontAlgn="auto">
                <a:spcBef>
                  <a:spcPts val="0"/>
                </a:spcBef>
                <a:spcAft>
                  <a:spcPts val="0"/>
                </a:spcAft>
                <a:defRPr/>
              </a:pPr>
              <a:r>
                <a:rPr lang="en-US" b="1" dirty="0">
                  <a:solidFill>
                    <a:schemeClr val="bg1"/>
                  </a:solidFill>
                </a:rPr>
                <a:t>Points </a:t>
              </a:r>
              <a:r>
                <a:rPr lang="en-US" sz="1200" b="1" dirty="0">
                  <a:solidFill>
                    <a:schemeClr val="bg1"/>
                  </a:solidFill>
                </a:rPr>
                <a:t>of</a:t>
              </a:r>
              <a:r>
                <a:rPr lang="en-US" b="1" dirty="0">
                  <a:solidFill>
                    <a:schemeClr val="bg1"/>
                  </a:solidFill>
                </a:rPr>
                <a:t> Pride </a:t>
              </a:r>
              <a:r>
                <a:rPr lang="en-US" sz="1200" b="1" dirty="0">
                  <a:solidFill>
                    <a:schemeClr val="bg1"/>
                  </a:solidFill>
                </a:rPr>
                <a:t>in</a:t>
              </a:r>
              <a:r>
                <a:rPr lang="en-US" b="1" dirty="0">
                  <a:solidFill>
                    <a:schemeClr val="bg1"/>
                  </a:solidFill>
                </a:rPr>
                <a:t> Yourself</a:t>
              </a:r>
              <a:endParaRPr lang="en-US" sz="2000" b="1" dirty="0">
                <a:solidFill>
                  <a:schemeClr val="bg1"/>
                </a:solidFill>
              </a:endParaRPr>
            </a:p>
          </p:txBody>
        </p:sp>
        <p:sp>
          <p:nvSpPr>
            <p:cNvPr id="54" name="Round Diagonal Corner Rectangle 53"/>
            <p:cNvSpPr/>
            <p:nvPr/>
          </p:nvSpPr>
          <p:spPr bwMode="auto">
            <a:xfrm>
              <a:off x="612776" y="4647198"/>
              <a:ext cx="5632450" cy="2635364"/>
            </a:xfrm>
            <a:prstGeom prst="round2DiagRect">
              <a:avLst>
                <a:gd name="adj1" fmla="val 11259"/>
                <a:gd name="adj2" fmla="val 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2" name="Rectangle 61"/>
          <p:cNvSpPr/>
          <p:nvPr/>
        </p:nvSpPr>
        <p:spPr>
          <a:xfrm rot="19803461">
            <a:off x="595921" y="2208952"/>
            <a:ext cx="2852192" cy="707886"/>
          </a:xfrm>
          <a:prstGeom prst="rect">
            <a:avLst/>
          </a:prstGeom>
          <a:noFill/>
        </p:spPr>
        <p:txBody>
          <a:bodyPr wrap="none">
            <a:spAutoFit/>
          </a:bodyPr>
          <a:lstStyle/>
          <a:p>
            <a:pPr algn="ctr">
              <a:defRPr/>
            </a:pPr>
            <a:r>
              <a:rPr lang="en-US"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Photo / Coat of Arms</a:t>
            </a:r>
          </a:p>
          <a:p>
            <a:pPr algn="ctr">
              <a:defRPr/>
            </a:pPr>
            <a:r>
              <a:rPr lang="en-US"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or Ideal Picture</a:t>
            </a:r>
          </a:p>
        </p:txBody>
      </p:sp>
      <p:sp>
        <p:nvSpPr>
          <p:cNvPr id="69" name="Rectangle 68"/>
          <p:cNvSpPr/>
          <p:nvPr/>
        </p:nvSpPr>
        <p:spPr>
          <a:xfrm>
            <a:off x="381000" y="1143000"/>
            <a:ext cx="3048000" cy="2895600"/>
          </a:xfrm>
          <a:prstGeom prst="rect">
            <a:avLst/>
          </a:prstGeom>
          <a:solidFill>
            <a:schemeClr val="lt1">
              <a:alpha val="75000"/>
            </a:schemeClr>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63" name="Rectangle 62"/>
          <p:cNvSpPr/>
          <p:nvPr/>
        </p:nvSpPr>
        <p:spPr>
          <a:xfrm>
            <a:off x="152401" y="76201"/>
            <a:ext cx="3226589" cy="769441"/>
          </a:xfrm>
          <a:prstGeom prst="rect">
            <a:avLst/>
          </a:prstGeom>
          <a:noFill/>
        </p:spPr>
        <p:txBody>
          <a:bodyPr wrap="none">
            <a:spAutoFit/>
          </a:bodyPr>
          <a:lstStyle/>
          <a:p>
            <a:pPr fontAlgn="auto">
              <a:spcBef>
                <a:spcPts val="0"/>
              </a:spcBef>
              <a:spcAft>
                <a:spcPts val="0"/>
              </a:spcAft>
              <a:defRPr/>
            </a:pPr>
            <a:r>
              <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Agent Profile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46063" y="957262"/>
          <a:ext cx="6324600" cy="7969178"/>
        </p:xfrm>
        <a:graphic>
          <a:graphicData uri="http://schemas.openxmlformats.org/drawingml/2006/table">
            <a:tbl>
              <a:tblPr/>
              <a:tblGrid>
                <a:gridCol w="1199279"/>
                <a:gridCol w="1058623"/>
                <a:gridCol w="1411500"/>
                <a:gridCol w="1362146"/>
                <a:gridCol w="1293052"/>
              </a:tblGrid>
              <a:tr h="317577">
                <a:tc>
                  <a:txBody>
                    <a:bodyPr/>
                    <a:lstStyle/>
                    <a:p>
                      <a:pPr algn="ctr" fontAlgn="b"/>
                      <a:r>
                        <a:rPr lang="en-US" sz="1600" b="1" i="0" u="none" strike="noStrike" dirty="0">
                          <a:solidFill>
                            <a:srgbClr val="FFFFFF"/>
                          </a:solidFill>
                          <a:latin typeface="Calibri"/>
                        </a:rPr>
                        <a:t>Boosters</a:t>
                      </a:r>
                    </a:p>
                  </a:txBody>
                  <a:tcPr marL="4604" marR="4604" marT="460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600" b="1" i="0" u="none" strike="noStrike" dirty="0">
                          <a:solidFill>
                            <a:srgbClr val="FFFFFF"/>
                          </a:solidFill>
                          <a:latin typeface="Calibri"/>
                        </a:rPr>
                        <a:t>What</a:t>
                      </a:r>
                    </a:p>
                  </a:txBody>
                  <a:tcPr marL="4604" marR="4604" marT="460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600" b="1" i="0" u="none" strike="noStrike" dirty="0">
                          <a:solidFill>
                            <a:srgbClr val="FFFFFF"/>
                          </a:solidFill>
                          <a:latin typeface="Calibri"/>
                        </a:rPr>
                        <a:t>Who</a:t>
                      </a:r>
                    </a:p>
                  </a:txBody>
                  <a:tcPr marL="4604" marR="4604" marT="460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600" b="1" i="0" u="none" strike="noStrike" dirty="0">
                          <a:solidFill>
                            <a:srgbClr val="FFFFFF"/>
                          </a:solidFill>
                          <a:latin typeface="Calibri"/>
                        </a:rPr>
                        <a:t>Triggers</a:t>
                      </a:r>
                    </a:p>
                  </a:txBody>
                  <a:tcPr marL="4604" marR="4604" marT="460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500" b="1" i="0" u="none" strike="noStrike" dirty="0">
                          <a:solidFill>
                            <a:srgbClr val="FFFFFF"/>
                          </a:solidFill>
                          <a:latin typeface="Calibri"/>
                        </a:rPr>
                        <a:t>Related </a:t>
                      </a:r>
                      <a:r>
                        <a:rPr lang="en-US" sz="1500" b="1" i="0" u="none" strike="noStrike" dirty="0" smtClean="0">
                          <a:solidFill>
                            <a:srgbClr val="FFFFFF"/>
                          </a:solidFill>
                          <a:latin typeface="Calibri"/>
                        </a:rPr>
                        <a:t>Stream</a:t>
                      </a:r>
                      <a:endParaRPr lang="en-US" sz="1500" b="1" i="0" u="none" strike="noStrike" dirty="0">
                        <a:solidFill>
                          <a:srgbClr val="FFFFFF"/>
                        </a:solidFill>
                        <a:latin typeface="Calibri"/>
                      </a:endParaRPr>
                    </a:p>
                  </a:txBody>
                  <a:tcPr marL="4604" marR="4604" marT="460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512220">
                <a:tc>
                  <a:txBody>
                    <a:bodyPr/>
                    <a:lstStyle/>
                    <a:p>
                      <a:pPr algn="ctr" fontAlgn="b"/>
                      <a:r>
                        <a:rPr lang="en-US" sz="1100" b="0" i="0" u="none" strike="noStrike" dirty="0">
                          <a:solidFill>
                            <a:srgbClr val="000000"/>
                          </a:solidFill>
                          <a:latin typeface="Calibri"/>
                        </a:rPr>
                        <a:t>ex. Exercise</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After I exercise I get energized to work</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Usually I exercise alone</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I get inspired to exercise on sunny days</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Body</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dirty="0">
                          <a:solidFill>
                            <a:srgbClr val="000000"/>
                          </a:solidFill>
                          <a:latin typeface="Calibri"/>
                        </a:rPr>
                        <a:t>ex. Late @ Night</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From 10pm - 2 am</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Self</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Don't Know (seems random)</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Don’t Know</a:t>
                      </a:r>
                      <a:endParaRPr lang="en-US" sz="1100" b="0" i="0" u="none" strike="noStrike" dirty="0">
                        <a:solidFill>
                          <a:srgbClr val="000000"/>
                        </a:solidFill>
                        <a:latin typeface="Calibri"/>
                      </a:endParaRP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dirty="0">
                          <a:solidFill>
                            <a:srgbClr val="000000"/>
                          </a:solidFill>
                          <a:latin typeface="Calibri"/>
                        </a:rPr>
                        <a:t>ex. Music</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latin typeface="Calibri"/>
                        </a:rPr>
                        <a:t>Techno</a:t>
                      </a:r>
                      <a:r>
                        <a:rPr lang="en-US" sz="1100" b="0" i="0" u="none" strike="noStrike" baseline="0" dirty="0" smtClean="0">
                          <a:solidFill>
                            <a:srgbClr val="000000"/>
                          </a:solidFill>
                          <a:latin typeface="Calibri"/>
                        </a:rPr>
                        <a:t> or Instrumental</a:t>
                      </a:r>
                      <a:endParaRPr lang="en-US" sz="1100" b="0" i="0" u="none" strike="noStrike" dirty="0">
                        <a:solidFill>
                          <a:srgbClr val="000000"/>
                        </a:solidFill>
                        <a:latin typeface="Calibri"/>
                      </a:endParaRP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Self</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When I feel like pounding out lots of small tasks</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Interior</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dirty="0">
                          <a:solidFill>
                            <a:srgbClr val="000000"/>
                          </a:solidFill>
                          <a:latin typeface="Calibri"/>
                        </a:rPr>
                        <a:t> </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dirty="0">
                          <a:solidFill>
                            <a:srgbClr val="000000"/>
                          </a:solidFill>
                          <a:latin typeface="Calibri"/>
                        </a:rPr>
                        <a:t> </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a:solidFill>
                            <a:srgbClr val="000000"/>
                          </a:solidFill>
                          <a:latin typeface="Calibri"/>
                        </a:rPr>
                        <a:t> </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endParaRPr lang="en-US" sz="1100" b="0" i="0" u="none" strike="noStrike">
                        <a:solidFill>
                          <a:srgbClr val="000000"/>
                        </a:solidFill>
                        <a:latin typeface="Calibri"/>
                      </a:endParaRP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77">
                <a:tc>
                  <a:txBody>
                    <a:bodyPr/>
                    <a:lstStyle/>
                    <a:p>
                      <a:pPr algn="ctr" fontAlgn="b"/>
                      <a:r>
                        <a:rPr lang="en-US" sz="1600" b="1" i="0" u="none" strike="noStrike" dirty="0">
                          <a:solidFill>
                            <a:srgbClr val="FFFFFF"/>
                          </a:solidFill>
                          <a:latin typeface="Calibri"/>
                        </a:rPr>
                        <a:t>Brakes</a:t>
                      </a:r>
                    </a:p>
                  </a:txBody>
                  <a:tcPr marL="4604" marR="4604" marT="4604"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50000"/>
                      </a:schemeClr>
                    </a:solidFill>
                  </a:tcPr>
                </a:tc>
                <a:tc>
                  <a:txBody>
                    <a:bodyPr/>
                    <a:lstStyle/>
                    <a:p>
                      <a:pPr algn="ctr" fontAlgn="b"/>
                      <a:r>
                        <a:rPr lang="en-US" sz="1600" b="1" i="0" u="none" strike="noStrike" dirty="0">
                          <a:solidFill>
                            <a:srgbClr val="FFFFFF"/>
                          </a:solidFill>
                          <a:latin typeface="Calibri"/>
                        </a:rPr>
                        <a:t>What</a:t>
                      </a:r>
                    </a:p>
                  </a:txBody>
                  <a:tcPr marL="4604" marR="4604" marT="46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50000"/>
                      </a:schemeClr>
                    </a:solidFill>
                  </a:tcPr>
                </a:tc>
                <a:tc>
                  <a:txBody>
                    <a:bodyPr/>
                    <a:lstStyle/>
                    <a:p>
                      <a:pPr algn="ctr" fontAlgn="b"/>
                      <a:r>
                        <a:rPr lang="en-US" sz="1600" b="1" i="0" u="none" strike="noStrike" dirty="0">
                          <a:solidFill>
                            <a:srgbClr val="FFFFFF"/>
                          </a:solidFill>
                          <a:latin typeface="Calibri"/>
                        </a:rPr>
                        <a:t>Who</a:t>
                      </a:r>
                    </a:p>
                  </a:txBody>
                  <a:tcPr marL="4604" marR="4604" marT="46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50000"/>
                      </a:schemeClr>
                    </a:solidFill>
                  </a:tcPr>
                </a:tc>
                <a:tc>
                  <a:txBody>
                    <a:bodyPr/>
                    <a:lstStyle/>
                    <a:p>
                      <a:pPr algn="ctr" fontAlgn="b"/>
                      <a:r>
                        <a:rPr lang="en-US" sz="1600" b="1" i="0" u="none" strike="noStrike" dirty="0">
                          <a:solidFill>
                            <a:srgbClr val="FFFFFF"/>
                          </a:solidFill>
                          <a:latin typeface="Calibri"/>
                        </a:rPr>
                        <a:t>Interrupts</a:t>
                      </a:r>
                    </a:p>
                  </a:txBody>
                  <a:tcPr marL="4604" marR="4604" marT="46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50000"/>
                      </a:schemeClr>
                    </a:solidFill>
                  </a:tcPr>
                </a:tc>
                <a:tc>
                  <a:txBody>
                    <a:bodyPr/>
                    <a:lstStyle/>
                    <a:p>
                      <a:pPr algn="ctr" fontAlgn="b"/>
                      <a:r>
                        <a:rPr lang="en-US" sz="1500" b="1" i="0" u="none" strike="noStrike" dirty="0">
                          <a:solidFill>
                            <a:srgbClr val="FFFFFF"/>
                          </a:solidFill>
                          <a:latin typeface="Calibri"/>
                        </a:rPr>
                        <a:t>Related </a:t>
                      </a:r>
                      <a:r>
                        <a:rPr lang="en-US" sz="1500" b="1" i="0" u="none" strike="noStrike" dirty="0" smtClean="0">
                          <a:solidFill>
                            <a:srgbClr val="FFFFFF"/>
                          </a:solidFill>
                          <a:latin typeface="Calibri"/>
                        </a:rPr>
                        <a:t>Stream</a:t>
                      </a:r>
                      <a:endParaRPr lang="en-US" sz="1500" b="1" i="0" u="none" strike="noStrike" dirty="0">
                        <a:solidFill>
                          <a:srgbClr val="FFFFFF"/>
                        </a:solidFill>
                        <a:latin typeface="Calibri"/>
                      </a:endParaRPr>
                    </a:p>
                  </a:txBody>
                  <a:tcPr marL="4604" marR="4604" marT="4604"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50000"/>
                      </a:schemeClr>
                    </a:solidFill>
                  </a:tcPr>
                </a:tc>
              </a:tr>
              <a:tr h="512220">
                <a:tc>
                  <a:txBody>
                    <a:bodyPr/>
                    <a:lstStyle/>
                    <a:p>
                      <a:pPr algn="ctr" fontAlgn="b"/>
                      <a:r>
                        <a:rPr lang="en-US" sz="1100" b="0" i="0" u="none" strike="noStrike">
                          <a:solidFill>
                            <a:srgbClr val="000000"/>
                          </a:solidFill>
                          <a:latin typeface="Calibri"/>
                        </a:rPr>
                        <a:t>ex. Conflict with Family</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Any unresolved family conflict</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Usually with spouse/parent</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Can be cut off by keeping area clean</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Relationships, Temporal</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a:solidFill>
                            <a:srgbClr val="000000"/>
                          </a:solidFill>
                          <a:latin typeface="Calibri"/>
                        </a:rPr>
                        <a:t>ex. Interruptions</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Phone calls, Instant Messenger, Facebook</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Usually friends, occasionally business</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No Internet connection</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Communication, Relationships, Interior</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a:solidFill>
                            <a:srgbClr val="000000"/>
                          </a:solidFill>
                          <a:latin typeface="Calibri"/>
                        </a:rPr>
                        <a:t>ex. Bad News</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Any negative circumstance</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Self or Loved one</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Don't know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Don't Know</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a:solidFill>
                            <a:srgbClr val="000000"/>
                          </a:solidFill>
                          <a:latin typeface="Calibri"/>
                        </a:rPr>
                        <a:t> </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a:solidFill>
                            <a:srgbClr val="000000"/>
                          </a:solidFill>
                          <a:latin typeface="Calibri"/>
                        </a:rPr>
                        <a:t> </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r>
                        <a:rPr lang="en-US" sz="1100" b="0" i="0" u="none" strike="noStrike" dirty="0">
                          <a:solidFill>
                            <a:srgbClr val="000000"/>
                          </a:solidFill>
                          <a:latin typeface="Calibri"/>
                        </a:rPr>
                        <a:t> </a:t>
                      </a: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4604" marR="4604" marT="460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2220">
                <a:tc>
                  <a:txBody>
                    <a:bodyPr/>
                    <a:lstStyle/>
                    <a:p>
                      <a:pPr algn="ctr" fontAlgn="b"/>
                      <a:endParaRPr lang="en-US" sz="1100" b="0" i="0" u="none" strike="noStrike">
                        <a:solidFill>
                          <a:srgbClr val="000000"/>
                        </a:solidFill>
                        <a:latin typeface="Calibri"/>
                      </a:endParaRPr>
                    </a:p>
                  </a:txBody>
                  <a:tcPr marL="4604" marR="4604" marT="4604"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4604" marR="4604" marT="4604"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4604" marR="4604" marT="4604"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4604" marR="4604" marT="4604"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4604" marR="4604" marT="460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3"/>
          <p:cNvSpPr/>
          <p:nvPr/>
        </p:nvSpPr>
        <p:spPr>
          <a:xfrm>
            <a:off x="152400" y="76201"/>
            <a:ext cx="4003212" cy="769441"/>
          </a:xfrm>
          <a:prstGeom prst="rect">
            <a:avLst/>
          </a:prstGeom>
          <a:noFill/>
        </p:spPr>
        <p:txBody>
          <a:bodyPr wrap="none">
            <a:spAutoFit/>
          </a:bodyPr>
          <a:lstStyle/>
          <a:p>
            <a:pPr fontAlgn="auto">
              <a:spcBef>
                <a:spcPts val="0"/>
              </a:spcBef>
              <a:spcAft>
                <a:spcPts val="0"/>
              </a:spcAft>
              <a:defRPr/>
            </a:pPr>
            <a:r>
              <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Boosters/Brakes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295400"/>
          <a:ext cx="6172200" cy="603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52401" y="76201"/>
            <a:ext cx="4678525" cy="769441"/>
          </a:xfrm>
          <a:prstGeom prst="rect">
            <a:avLst/>
          </a:prstGeom>
          <a:noFill/>
        </p:spPr>
        <p:txBody>
          <a:bodyPr wrap="none">
            <a:spAutoFit/>
          </a:bodyPr>
          <a:lstStyle/>
          <a:p>
            <a:pPr fontAlgn="auto">
              <a:spcBef>
                <a:spcPts val="0"/>
              </a:spcBef>
              <a:spcAft>
                <a:spcPts val="0"/>
              </a:spcAft>
              <a:defRPr/>
            </a:pPr>
            <a:r>
              <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Three Key Missions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533400" y="1295400"/>
            <a:ext cx="5867400" cy="609600"/>
          </a:xfrm>
          <a:prstGeom prst="rightArrow">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dirty="0"/>
              <a:t>The First Quest: Freedom from Self</a:t>
            </a:r>
          </a:p>
        </p:txBody>
      </p:sp>
      <p:sp>
        <p:nvSpPr>
          <p:cNvPr id="8195" name="TextBox 4"/>
          <p:cNvSpPr txBox="1">
            <a:spLocks noChangeArrowheads="1"/>
          </p:cNvSpPr>
          <p:nvPr/>
        </p:nvSpPr>
        <p:spPr bwMode="auto">
          <a:xfrm>
            <a:off x="4572000" y="1981200"/>
            <a:ext cx="1335109" cy="923330"/>
          </a:xfrm>
          <a:prstGeom prst="rect">
            <a:avLst/>
          </a:prstGeom>
          <a:noFill/>
          <a:ln w="9525">
            <a:noFill/>
            <a:miter lim="800000"/>
            <a:headEnd/>
            <a:tailEnd/>
          </a:ln>
        </p:spPr>
        <p:txBody>
          <a:bodyPr wrap="none">
            <a:spAutoFit/>
          </a:bodyPr>
          <a:lstStyle/>
          <a:p>
            <a:r>
              <a:rPr lang="en-US">
                <a:latin typeface="Calibri" pitchFamily="34" charset="0"/>
              </a:rPr>
              <a:t>Freedom</a:t>
            </a:r>
          </a:p>
          <a:p>
            <a:r>
              <a:rPr lang="en-US">
                <a:latin typeface="Calibri" pitchFamily="34" charset="0"/>
              </a:rPr>
              <a:t>Authenticity</a:t>
            </a:r>
          </a:p>
          <a:p>
            <a:r>
              <a:rPr lang="en-US">
                <a:latin typeface="Calibri" pitchFamily="34" charset="0"/>
              </a:rPr>
              <a:t>Peace</a:t>
            </a:r>
          </a:p>
        </p:txBody>
      </p:sp>
      <p:sp>
        <p:nvSpPr>
          <p:cNvPr id="8196" name="TextBox 7"/>
          <p:cNvSpPr txBox="1">
            <a:spLocks noChangeArrowheads="1"/>
          </p:cNvSpPr>
          <p:nvPr/>
        </p:nvSpPr>
        <p:spPr bwMode="auto">
          <a:xfrm>
            <a:off x="381000" y="1981200"/>
            <a:ext cx="1219245" cy="923330"/>
          </a:xfrm>
          <a:prstGeom prst="rect">
            <a:avLst/>
          </a:prstGeom>
          <a:noFill/>
          <a:ln w="9525">
            <a:noFill/>
            <a:miter lim="800000"/>
            <a:headEnd/>
            <a:tailEnd/>
          </a:ln>
        </p:spPr>
        <p:txBody>
          <a:bodyPr wrap="none">
            <a:spAutoFit/>
          </a:bodyPr>
          <a:lstStyle/>
          <a:p>
            <a:r>
              <a:rPr lang="en-US">
                <a:latin typeface="Calibri" pitchFamily="34" charset="0"/>
              </a:rPr>
              <a:t>Constraint</a:t>
            </a:r>
          </a:p>
          <a:p>
            <a:r>
              <a:rPr lang="en-US">
                <a:latin typeface="Calibri" pitchFamily="34" charset="0"/>
              </a:rPr>
              <a:t>Dishonesty</a:t>
            </a:r>
          </a:p>
          <a:p>
            <a:r>
              <a:rPr lang="en-US">
                <a:latin typeface="Calibri" pitchFamily="34" charset="0"/>
              </a:rPr>
              <a:t>Conflict</a:t>
            </a:r>
          </a:p>
        </p:txBody>
      </p:sp>
      <p:sp>
        <p:nvSpPr>
          <p:cNvPr id="9" name="Right Arrow 8"/>
          <p:cNvSpPr/>
          <p:nvPr/>
        </p:nvSpPr>
        <p:spPr>
          <a:xfrm>
            <a:off x="609600" y="3544888"/>
            <a:ext cx="5867400" cy="609600"/>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The Second Quest: Finding your Purpose</a:t>
            </a:r>
          </a:p>
        </p:txBody>
      </p:sp>
      <p:sp>
        <p:nvSpPr>
          <p:cNvPr id="8198" name="TextBox 10"/>
          <p:cNvSpPr txBox="1">
            <a:spLocks noChangeArrowheads="1"/>
          </p:cNvSpPr>
          <p:nvPr/>
        </p:nvSpPr>
        <p:spPr bwMode="auto">
          <a:xfrm>
            <a:off x="5410201" y="4154489"/>
            <a:ext cx="1013419" cy="646331"/>
          </a:xfrm>
          <a:prstGeom prst="rect">
            <a:avLst/>
          </a:prstGeom>
          <a:noFill/>
          <a:ln w="9525">
            <a:noFill/>
            <a:miter lim="800000"/>
            <a:headEnd/>
            <a:tailEnd/>
          </a:ln>
        </p:spPr>
        <p:txBody>
          <a:bodyPr wrap="none">
            <a:spAutoFit/>
          </a:bodyPr>
          <a:lstStyle/>
          <a:p>
            <a:r>
              <a:rPr lang="en-US">
                <a:latin typeface="Calibri" pitchFamily="34" charset="0"/>
              </a:rPr>
              <a:t>Depth</a:t>
            </a:r>
          </a:p>
          <a:p>
            <a:r>
              <a:rPr lang="en-US">
                <a:latin typeface="Calibri" pitchFamily="34" charset="0"/>
              </a:rPr>
              <a:t>Meaning</a:t>
            </a:r>
          </a:p>
        </p:txBody>
      </p:sp>
      <p:sp>
        <p:nvSpPr>
          <p:cNvPr id="8199" name="TextBox 12"/>
          <p:cNvSpPr txBox="1">
            <a:spLocks noChangeArrowheads="1"/>
          </p:cNvSpPr>
          <p:nvPr/>
        </p:nvSpPr>
        <p:spPr bwMode="auto">
          <a:xfrm>
            <a:off x="457201" y="4154489"/>
            <a:ext cx="842603" cy="646331"/>
          </a:xfrm>
          <a:prstGeom prst="rect">
            <a:avLst/>
          </a:prstGeom>
          <a:noFill/>
          <a:ln w="9525">
            <a:noFill/>
            <a:miter lim="800000"/>
            <a:headEnd/>
            <a:tailEnd/>
          </a:ln>
        </p:spPr>
        <p:txBody>
          <a:bodyPr wrap="none">
            <a:spAutoFit/>
          </a:bodyPr>
          <a:lstStyle/>
          <a:p>
            <a:r>
              <a:rPr lang="en-US">
                <a:latin typeface="Calibri" pitchFamily="34" charset="0"/>
              </a:rPr>
              <a:t>Hollow</a:t>
            </a:r>
          </a:p>
          <a:p>
            <a:r>
              <a:rPr lang="en-US">
                <a:latin typeface="Calibri" pitchFamily="34" charset="0"/>
              </a:rPr>
              <a:t>Futility</a:t>
            </a:r>
          </a:p>
        </p:txBody>
      </p:sp>
      <p:sp>
        <p:nvSpPr>
          <p:cNvPr id="14" name="Right Arrow 13"/>
          <p:cNvSpPr/>
          <p:nvPr/>
        </p:nvSpPr>
        <p:spPr>
          <a:xfrm>
            <a:off x="609600" y="5145088"/>
            <a:ext cx="5867400" cy="609600"/>
          </a:xfrm>
          <a:prstGeom prst="rightArrow">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0800000" scaled="1"/>
            <a:tileRect/>
          </a:gra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dirty="0"/>
              <a:t>The Third Quest: Giving your Gift</a:t>
            </a:r>
          </a:p>
        </p:txBody>
      </p:sp>
      <p:sp>
        <p:nvSpPr>
          <p:cNvPr id="8201" name="TextBox 14"/>
          <p:cNvSpPr txBox="1">
            <a:spLocks noChangeArrowheads="1"/>
          </p:cNvSpPr>
          <p:nvPr/>
        </p:nvSpPr>
        <p:spPr bwMode="auto">
          <a:xfrm>
            <a:off x="5105401" y="5830889"/>
            <a:ext cx="1630062" cy="646331"/>
          </a:xfrm>
          <a:prstGeom prst="rect">
            <a:avLst/>
          </a:prstGeom>
          <a:noFill/>
          <a:ln w="9525">
            <a:noFill/>
            <a:miter lim="800000"/>
            <a:headEnd/>
            <a:tailEnd/>
          </a:ln>
        </p:spPr>
        <p:txBody>
          <a:bodyPr wrap="none">
            <a:spAutoFit/>
          </a:bodyPr>
          <a:lstStyle/>
          <a:p>
            <a:r>
              <a:rPr lang="en-US">
                <a:latin typeface="Calibri" pitchFamily="34" charset="0"/>
              </a:rPr>
              <a:t>Mission Centric</a:t>
            </a:r>
          </a:p>
          <a:p>
            <a:r>
              <a:rPr lang="en-US">
                <a:latin typeface="Calibri" pitchFamily="34" charset="0"/>
              </a:rPr>
              <a:t>Growth</a:t>
            </a:r>
          </a:p>
        </p:txBody>
      </p:sp>
      <p:sp>
        <p:nvSpPr>
          <p:cNvPr id="8202" name="TextBox 15"/>
          <p:cNvSpPr txBox="1">
            <a:spLocks noChangeArrowheads="1"/>
          </p:cNvSpPr>
          <p:nvPr/>
        </p:nvSpPr>
        <p:spPr bwMode="auto">
          <a:xfrm>
            <a:off x="457200" y="5830889"/>
            <a:ext cx="1335109" cy="646331"/>
          </a:xfrm>
          <a:prstGeom prst="rect">
            <a:avLst/>
          </a:prstGeom>
          <a:noFill/>
          <a:ln w="9525">
            <a:noFill/>
            <a:miter lim="800000"/>
            <a:headEnd/>
            <a:tailEnd/>
          </a:ln>
        </p:spPr>
        <p:txBody>
          <a:bodyPr wrap="none">
            <a:spAutoFit/>
          </a:bodyPr>
          <a:lstStyle/>
          <a:p>
            <a:r>
              <a:rPr lang="en-US">
                <a:latin typeface="Calibri" pitchFamily="34" charset="0"/>
              </a:rPr>
              <a:t>Gain Centric</a:t>
            </a:r>
          </a:p>
          <a:p>
            <a:r>
              <a:rPr lang="en-US">
                <a:latin typeface="Calibri" pitchFamily="34" charset="0"/>
              </a:rPr>
              <a:t>Stagnation</a:t>
            </a:r>
          </a:p>
        </p:txBody>
      </p:sp>
      <p:sp>
        <p:nvSpPr>
          <p:cNvPr id="8203" name="TextBox 16"/>
          <p:cNvSpPr txBox="1">
            <a:spLocks noChangeArrowheads="1"/>
          </p:cNvSpPr>
          <p:nvPr/>
        </p:nvSpPr>
        <p:spPr bwMode="auto">
          <a:xfrm>
            <a:off x="304800" y="7202489"/>
            <a:ext cx="6400800" cy="1477328"/>
          </a:xfrm>
          <a:prstGeom prst="rect">
            <a:avLst/>
          </a:prstGeom>
          <a:noFill/>
          <a:ln w="9525">
            <a:noFill/>
            <a:miter lim="800000"/>
            <a:headEnd/>
            <a:tailEnd/>
          </a:ln>
        </p:spPr>
        <p:txBody>
          <a:bodyPr>
            <a:spAutoFit/>
          </a:bodyPr>
          <a:lstStyle/>
          <a:p>
            <a:r>
              <a:rPr lang="en-US">
                <a:latin typeface="Calibri" pitchFamily="34" charset="0"/>
              </a:rPr>
              <a:t>Where are you on your quests? Put a big X where you think you are presently on each of these. Some may be further along than others. They may, or may not ever be complete – the point is to identify where you are and work to a plan forward. With your streams and your boosters as a guide</a:t>
            </a:r>
          </a:p>
        </p:txBody>
      </p:sp>
      <p:sp>
        <p:nvSpPr>
          <p:cNvPr id="8204" name="TextBox 11"/>
          <p:cNvSpPr txBox="1">
            <a:spLocks noChangeArrowheads="1"/>
          </p:cNvSpPr>
          <p:nvPr/>
        </p:nvSpPr>
        <p:spPr bwMode="auto">
          <a:xfrm>
            <a:off x="381000" y="2819400"/>
            <a:ext cx="2381486" cy="369332"/>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Anger, Frustration, Fear</a:t>
            </a:r>
          </a:p>
        </p:txBody>
      </p:sp>
      <p:sp>
        <p:nvSpPr>
          <p:cNvPr id="8205" name="TextBox 17"/>
          <p:cNvSpPr txBox="1">
            <a:spLocks noChangeArrowheads="1"/>
          </p:cNvSpPr>
          <p:nvPr/>
        </p:nvSpPr>
        <p:spPr bwMode="auto">
          <a:xfrm>
            <a:off x="4572001" y="2819400"/>
            <a:ext cx="1912255" cy="369332"/>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Clarity, Joy, Energy</a:t>
            </a:r>
          </a:p>
        </p:txBody>
      </p:sp>
      <p:sp>
        <p:nvSpPr>
          <p:cNvPr id="15" name="Rectangle 14"/>
          <p:cNvSpPr/>
          <p:nvPr/>
        </p:nvSpPr>
        <p:spPr>
          <a:xfrm>
            <a:off x="152400" y="76201"/>
            <a:ext cx="4127668" cy="769441"/>
          </a:xfrm>
          <a:prstGeom prst="rect">
            <a:avLst/>
          </a:prstGeom>
          <a:noFill/>
        </p:spPr>
        <p:txBody>
          <a:bodyPr wrap="none">
            <a:spAutoFit/>
          </a:bodyPr>
          <a:lstStyle/>
          <a:p>
            <a:pPr fontAlgn="auto">
              <a:spcBef>
                <a:spcPts val="0"/>
              </a:spcBef>
              <a:spcAft>
                <a:spcPts val="0"/>
              </a:spcAft>
              <a:defRPr/>
            </a:pPr>
            <a:r>
              <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Mission Progress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cstate="email">
            <a:lum bright="30000"/>
          </a:blip>
          <a:srcRect/>
          <a:stretch>
            <a:fillRect/>
          </a:stretch>
        </p:blipFill>
        <p:spPr bwMode="auto">
          <a:xfrm>
            <a:off x="1371600" y="2971800"/>
            <a:ext cx="3763726" cy="3964828"/>
          </a:xfrm>
          <a:prstGeom prst="rect">
            <a:avLst/>
          </a:prstGeom>
          <a:blipFill dpi="0" rotWithShape="1">
            <a:blip r:embed="rId3" cstate="email">
              <a:alphaModFix amt="62000"/>
              <a:lum bright="30000"/>
            </a:blip>
            <a:srcRect/>
            <a:tile tx="0" ty="0" sx="100000" sy="100000" flip="none" algn="tl"/>
          </a:blipFill>
          <a:ln w="9525">
            <a:noFill/>
            <a:miter lim="800000"/>
            <a:headEnd/>
            <a:tailEnd/>
          </a:ln>
          <a:effectLst/>
        </p:spPr>
      </p:pic>
      <p:sp>
        <p:nvSpPr>
          <p:cNvPr id="18" name="Rectangle 17"/>
          <p:cNvSpPr/>
          <p:nvPr/>
        </p:nvSpPr>
        <p:spPr>
          <a:xfrm>
            <a:off x="0" y="6781800"/>
            <a:ext cx="6858000" cy="2286000"/>
          </a:xfrm>
          <a:prstGeom prst="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1219200"/>
            <a:ext cx="6858000" cy="228600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0"/>
            <a:ext cx="4727448" cy="914400"/>
          </a:xfrm>
          <a:prstGeom prst="rect">
            <a:avLst/>
          </a:prstGeom>
          <a:noFill/>
        </p:spPr>
        <p:txBody>
          <a:bodyPr wrap="squar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Perspectives</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5" name="Isosceles Triangle 14"/>
          <p:cNvSpPr/>
          <p:nvPr/>
        </p:nvSpPr>
        <p:spPr>
          <a:xfrm rot="10800000">
            <a:off x="0" y="3505200"/>
            <a:ext cx="6858000" cy="1447800"/>
          </a:xfrm>
          <a:prstGeom prst="triangle">
            <a:avLst>
              <a:gd name="adj" fmla="val 58553"/>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a:off x="0" y="5105400"/>
            <a:ext cx="6858000" cy="1676400"/>
          </a:xfrm>
          <a:prstGeom prst="triangle">
            <a:avLst>
              <a:gd name="adj" fmla="val 58167"/>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76200" y="1311361"/>
            <a:ext cx="6553200" cy="2422438"/>
            <a:chOff x="76200" y="1497716"/>
            <a:chExt cx="6007923" cy="2004662"/>
          </a:xfrm>
        </p:grpSpPr>
        <p:pic>
          <p:nvPicPr>
            <p:cNvPr id="3" name="Picture 4"/>
            <p:cNvPicPr>
              <a:picLocks noChangeAspect="1" noChangeArrowheads="1"/>
            </p:cNvPicPr>
            <p:nvPr/>
          </p:nvPicPr>
          <p:blipFill>
            <a:blip r:embed="rId4" cstate="email"/>
            <a:srcRect/>
            <a:stretch>
              <a:fillRect/>
            </a:stretch>
          </p:blipFill>
          <p:spPr bwMode="auto">
            <a:xfrm>
              <a:off x="1297879" y="1497716"/>
              <a:ext cx="2194958" cy="200466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76200" y="1654337"/>
              <a:ext cx="1035861" cy="13435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Values</a:t>
              </a:r>
            </a:p>
            <a:p>
              <a:r>
                <a:rPr lang="en-US" sz="1400" dirty="0" smtClean="0"/>
                <a:t>Definition</a:t>
              </a:r>
            </a:p>
            <a:p>
              <a:r>
                <a:rPr lang="en-US" sz="1400" dirty="0" smtClean="0"/>
                <a:t>Data</a:t>
              </a:r>
            </a:p>
            <a:p>
              <a:r>
                <a:rPr lang="en-US" sz="1400" dirty="0" smtClean="0"/>
                <a:t>True/False</a:t>
              </a:r>
            </a:p>
            <a:p>
              <a:r>
                <a:rPr lang="en-US" sz="1400" dirty="0" smtClean="0"/>
                <a:t>Facts</a:t>
              </a:r>
            </a:p>
            <a:p>
              <a:r>
                <a:rPr lang="en-US" sz="1400" dirty="0" smtClean="0"/>
                <a:t>Dimensions</a:t>
              </a:r>
            </a:p>
            <a:p>
              <a:r>
                <a:rPr lang="en-US" sz="1400" dirty="0" smtClean="0"/>
                <a:t>Outcomes</a:t>
              </a:r>
              <a:endParaRPr lang="en-US" sz="1400" dirty="0"/>
            </a:p>
          </p:txBody>
        </p:sp>
        <p:sp>
          <p:nvSpPr>
            <p:cNvPr id="7" name="Right Arrow 6"/>
            <p:cNvSpPr/>
            <p:nvPr/>
          </p:nvSpPr>
          <p:spPr>
            <a:xfrm>
              <a:off x="3499319" y="1813009"/>
              <a:ext cx="1771435" cy="1306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Talks to</a:t>
              </a:r>
            </a:p>
            <a:p>
              <a:pPr algn="ctr"/>
              <a:r>
                <a:rPr lang="en-US" sz="1400" dirty="0" smtClean="0"/>
                <a:t>Operates on</a:t>
              </a:r>
            </a:p>
          </p:txBody>
        </p:sp>
        <p:sp>
          <p:nvSpPr>
            <p:cNvPr id="8" name="TextBox 7"/>
            <p:cNvSpPr txBox="1"/>
            <p:nvPr/>
          </p:nvSpPr>
          <p:spPr>
            <a:xfrm>
              <a:off x="5346421" y="2320486"/>
              <a:ext cx="737702"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1400" dirty="0" smtClean="0"/>
                <a:t>Objects</a:t>
              </a:r>
            </a:p>
          </p:txBody>
        </p:sp>
      </p:grpSp>
      <p:grpSp>
        <p:nvGrpSpPr>
          <p:cNvPr id="12" name="Group 11"/>
          <p:cNvGrpSpPr/>
          <p:nvPr/>
        </p:nvGrpSpPr>
        <p:grpSpPr>
          <a:xfrm>
            <a:off x="152400" y="6400800"/>
            <a:ext cx="6555819" cy="2312986"/>
            <a:chOff x="442704" y="4420614"/>
            <a:chExt cx="6120990" cy="2159572"/>
          </a:xfrm>
        </p:grpSpPr>
        <p:pic>
          <p:nvPicPr>
            <p:cNvPr id="4" name="Picture 3"/>
            <p:cNvPicPr>
              <a:picLocks noChangeAspect="1" noChangeArrowheads="1"/>
            </p:cNvPicPr>
            <p:nvPr/>
          </p:nvPicPr>
          <p:blipFill>
            <a:blip r:embed="rId5" cstate="email"/>
            <a:srcRect/>
            <a:stretch>
              <a:fillRect/>
            </a:stretch>
          </p:blipFill>
          <p:spPr bwMode="auto">
            <a:xfrm>
              <a:off x="3008230" y="4420614"/>
              <a:ext cx="2159572" cy="21595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p:cNvSpPr txBox="1"/>
            <p:nvPr/>
          </p:nvSpPr>
          <p:spPr>
            <a:xfrm>
              <a:off x="5351054" y="4686218"/>
              <a:ext cx="1212640" cy="160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1400" dirty="0" smtClean="0"/>
                <a:t>Meaning</a:t>
              </a:r>
            </a:p>
            <a:p>
              <a:r>
                <a:rPr lang="en-US" sz="1400" dirty="0" smtClean="0"/>
                <a:t>Interpretation</a:t>
              </a:r>
            </a:p>
            <a:p>
              <a:r>
                <a:rPr lang="en-US" sz="1400" dirty="0" smtClean="0"/>
                <a:t>Feelings</a:t>
              </a:r>
            </a:p>
            <a:p>
              <a:r>
                <a:rPr lang="en-US" sz="1400" dirty="0" smtClean="0"/>
                <a:t>Subtlety</a:t>
              </a:r>
            </a:p>
            <a:p>
              <a:r>
                <a:rPr lang="en-US" sz="1400" dirty="0" smtClean="0"/>
                <a:t>Contexts</a:t>
              </a:r>
            </a:p>
            <a:p>
              <a:r>
                <a:rPr lang="en-US" sz="1400" dirty="0" smtClean="0"/>
                <a:t>Perspectives</a:t>
              </a:r>
            </a:p>
            <a:p>
              <a:r>
                <a:rPr lang="en-US" sz="1400" dirty="0" smtClean="0"/>
                <a:t>Expression</a:t>
              </a:r>
              <a:endParaRPr lang="en-US" sz="1400" dirty="0"/>
            </a:p>
          </p:txBody>
        </p:sp>
        <p:sp>
          <p:nvSpPr>
            <p:cNvPr id="9" name="Right Arrow 8"/>
            <p:cNvSpPr/>
            <p:nvPr/>
          </p:nvSpPr>
          <p:spPr>
            <a:xfrm flipH="1">
              <a:off x="1289380" y="5061680"/>
              <a:ext cx="1503583" cy="8774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Communes With</a:t>
              </a:r>
            </a:p>
          </p:txBody>
        </p:sp>
        <p:sp>
          <p:nvSpPr>
            <p:cNvPr id="10" name="TextBox 9"/>
            <p:cNvSpPr txBox="1"/>
            <p:nvPr/>
          </p:nvSpPr>
          <p:spPr>
            <a:xfrm>
              <a:off x="442704" y="5352366"/>
              <a:ext cx="795411"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1400" dirty="0" smtClean="0"/>
                <a:t>Subjects</a:t>
              </a:r>
            </a:p>
          </p:txBody>
        </p:sp>
      </p:grpSp>
      <p:sp>
        <p:nvSpPr>
          <p:cNvPr id="19" name="Rectangle 18"/>
          <p:cNvSpPr/>
          <p:nvPr/>
        </p:nvSpPr>
        <p:spPr>
          <a:xfrm>
            <a:off x="4724400" y="3657600"/>
            <a:ext cx="2531463" cy="1754326"/>
          </a:xfrm>
          <a:prstGeom prst="rect">
            <a:avLst/>
          </a:prstGeom>
          <a:noFill/>
        </p:spPr>
        <p:txBody>
          <a:bodyPr wrap="none" lIns="91440" tIns="45720" rIns="91440" bIns="45720">
            <a:spAutoFit/>
            <a:scene3d>
              <a:camera prst="isometricRightUp">
                <a:rot lat="1380000" lon="18899998" rev="0"/>
              </a:camera>
              <a:lightRig rig="glow" dir="tl">
                <a:rot lat="0" lon="0" rev="5400000"/>
              </a:lightRig>
            </a:scene3d>
            <a:sp3d contourW="127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Now in</a:t>
            </a:r>
          </a:p>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 – D!</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381000" y="1925638"/>
            <a:ext cx="6172200" cy="4247317"/>
          </a:xfrm>
          <a:prstGeom prst="rect">
            <a:avLst/>
          </a:prstGeom>
          <a:noFill/>
          <a:ln w="9525">
            <a:noFill/>
            <a:miter lim="800000"/>
            <a:headEnd/>
            <a:tailEnd/>
          </a:ln>
        </p:spPr>
        <p:txBody>
          <a:bodyPr>
            <a:spAutoFit/>
          </a:bodyPr>
          <a:lstStyle/>
          <a:p>
            <a:r>
              <a:rPr lang="en-US">
                <a:latin typeface="Calibri" pitchFamily="34" charset="0"/>
              </a:rPr>
              <a:t>I awake in the _______ feeling ________. I think this is because of the ________ I had the _________ before. </a:t>
            </a:r>
          </a:p>
          <a:p>
            <a:endParaRPr lang="en-US">
              <a:latin typeface="Calibri" pitchFamily="34" charset="0"/>
            </a:endParaRPr>
          </a:p>
          <a:p>
            <a:r>
              <a:rPr lang="en-US">
                <a:latin typeface="Calibri" pitchFamily="34" charset="0"/>
              </a:rPr>
              <a:t>  I can’t be sure, but sometimes I think that my _________ ___________me.  I f only _______ could ______ I would be ___________. </a:t>
            </a:r>
          </a:p>
          <a:p>
            <a:endParaRPr lang="en-US">
              <a:latin typeface="Calibri" pitchFamily="34" charset="0"/>
            </a:endParaRPr>
          </a:p>
          <a:p>
            <a:r>
              <a:rPr lang="en-US">
                <a:latin typeface="Calibri" pitchFamily="34" charset="0"/>
              </a:rPr>
              <a:t>If only I had more ________ I could truly be happy. </a:t>
            </a:r>
          </a:p>
          <a:p>
            <a:endParaRPr lang="en-US">
              <a:latin typeface="Calibri" pitchFamily="34" charset="0"/>
            </a:endParaRPr>
          </a:p>
          <a:p>
            <a:r>
              <a:rPr lang="en-US">
                <a:latin typeface="Calibri" pitchFamily="34" charset="0"/>
              </a:rPr>
              <a:t>I _______ myself.  When it’s all said and done I expect to _________ because ________.</a:t>
            </a:r>
          </a:p>
          <a:p>
            <a:endParaRPr lang="en-US">
              <a:latin typeface="Calibri" pitchFamily="34" charset="0"/>
            </a:endParaRPr>
          </a:p>
          <a:p>
            <a:r>
              <a:rPr lang="en-US">
                <a:latin typeface="Calibri" pitchFamily="34" charset="0"/>
              </a:rPr>
              <a:t>If only  ______________   then  ___________. </a:t>
            </a:r>
          </a:p>
          <a:p>
            <a:r>
              <a:rPr lang="en-US">
                <a:latin typeface="Calibri" pitchFamily="34" charset="0"/>
              </a:rPr>
              <a:t>If only  ______________   then  ___________. </a:t>
            </a:r>
          </a:p>
          <a:p>
            <a:r>
              <a:rPr lang="en-US">
                <a:latin typeface="Calibri" pitchFamily="34" charset="0"/>
              </a:rPr>
              <a:t>If only  ______________   then  ___________. </a:t>
            </a:r>
          </a:p>
        </p:txBody>
      </p:sp>
      <p:sp>
        <p:nvSpPr>
          <p:cNvPr id="3" name="Rectangle 2"/>
          <p:cNvSpPr/>
          <p:nvPr/>
        </p:nvSpPr>
        <p:spPr>
          <a:xfrm>
            <a:off x="14547" y="76200"/>
            <a:ext cx="4814011" cy="1292662"/>
          </a:xfrm>
          <a:prstGeom prst="rect">
            <a:avLst/>
          </a:prstGeom>
          <a:noFill/>
        </p:spPr>
        <p:txBody>
          <a:bodyPr wrap="none">
            <a:spAutoFit/>
          </a:bodyPr>
          <a:lstStyle/>
          <a:p>
            <a:pPr algn="ctr" fontAlgn="auto">
              <a:spcBef>
                <a:spcPts val="0"/>
              </a:spcBef>
              <a:spcAft>
                <a:spcPts val="0"/>
              </a:spcAft>
              <a:defRPr/>
            </a:pPr>
            <a:r>
              <a:rPr lang="en-US" sz="5400" b="1"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1</a:t>
            </a:r>
            <a:r>
              <a:rPr lang="en-US" sz="5400" b="1" baseline="30000"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st</a:t>
            </a:r>
            <a:r>
              <a:rPr lang="en-US" sz="5400" b="1"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 Quest Helper</a:t>
            </a:r>
          </a:p>
          <a:p>
            <a:pPr fontAlgn="auto">
              <a:spcBef>
                <a:spcPts val="0"/>
              </a:spcBef>
              <a:spcAft>
                <a:spcPts val="0"/>
              </a:spcAft>
              <a:defRPr/>
            </a:pPr>
            <a:r>
              <a:rPr lang="en-US" sz="2400" dirty="0">
                <a:ln w="10160">
                  <a:solidFill>
                    <a:schemeClr val="accent1"/>
                  </a:solidFill>
                  <a:prstDash val="solid"/>
                </a:ln>
                <a:solidFill>
                  <a:srgbClr val="FFFFFF"/>
                </a:solidFill>
                <a:effectLst>
                  <a:outerShdw blurRad="38100" dist="32000" dir="5400000" algn="tl">
                    <a:srgbClr val="000000">
                      <a:alpha val="30000"/>
                    </a:srgbClr>
                  </a:outerShdw>
                </a:effectLst>
                <a:latin typeface="+mn-lt"/>
                <a:cs typeface="+mn-cs"/>
              </a:rPr>
              <a:t>Discover your baggage</a:t>
            </a:r>
          </a:p>
        </p:txBody>
      </p:sp>
      <p:sp>
        <p:nvSpPr>
          <p:cNvPr id="9220" name="TextBox 4"/>
          <p:cNvSpPr txBox="1">
            <a:spLocks noChangeArrowheads="1"/>
          </p:cNvSpPr>
          <p:nvPr/>
        </p:nvSpPr>
        <p:spPr bwMode="auto">
          <a:xfrm>
            <a:off x="457200" y="6705600"/>
            <a:ext cx="6019800" cy="2339101"/>
          </a:xfrm>
          <a:prstGeom prst="rect">
            <a:avLst/>
          </a:prstGeom>
          <a:noFill/>
          <a:ln w="9525">
            <a:noFill/>
            <a:miter lim="800000"/>
            <a:headEnd/>
            <a:tailEnd/>
          </a:ln>
        </p:spPr>
        <p:txBody>
          <a:bodyPr>
            <a:spAutoFit/>
          </a:bodyPr>
          <a:lstStyle/>
          <a:p>
            <a:r>
              <a:rPr lang="en-US">
                <a:latin typeface="Calibri" pitchFamily="34" charset="0"/>
              </a:rPr>
              <a:t>Get in touch with what is holding you back or keeping you constrained using these MadLibs style sentences. Be as honest as you can here. Fill in the blanks and evaluate your emotional response to the words as you write them. The greater the charge, the more likely that further reflection is warranted. Get the baggage out by putting it on paper in the form of your “if only” statements. For real impact try reading one of your sentences out loud.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63" y="78938"/>
            <a:ext cx="4814011" cy="1292662"/>
          </a:xfrm>
          <a:prstGeom prst="rect">
            <a:avLst/>
          </a:prstGeom>
          <a:noFill/>
        </p:spPr>
        <p:txBody>
          <a:bodyPr wrap="none">
            <a:spAutoFit/>
          </a:bodyPr>
          <a:lstStyle/>
          <a:p>
            <a:pPr algn="ctr" fontAlgn="auto">
              <a:spcBef>
                <a:spcPts val="0"/>
              </a:spcBef>
              <a:spcAft>
                <a:spcPts val="0"/>
              </a:spcAft>
              <a:defRPr/>
            </a:pPr>
            <a:r>
              <a:rPr lang="en-US" sz="5400" b="1"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1</a:t>
            </a:r>
            <a:r>
              <a:rPr lang="en-US" sz="5400" b="1" baseline="30000"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st</a:t>
            </a:r>
            <a:r>
              <a:rPr lang="en-US" sz="5400" b="1"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 Quest Helper</a:t>
            </a:r>
          </a:p>
          <a:p>
            <a:pPr fontAlgn="auto">
              <a:spcBef>
                <a:spcPts val="0"/>
              </a:spcBef>
              <a:spcAft>
                <a:spcPts val="0"/>
              </a:spcAft>
              <a:defRPr/>
            </a:pPr>
            <a:r>
              <a:rPr lang="en-US" sz="2400" dirty="0">
                <a:ln w="10160">
                  <a:solidFill>
                    <a:schemeClr val="accent3"/>
                  </a:solidFill>
                  <a:prstDash val="solid"/>
                </a:ln>
                <a:solidFill>
                  <a:srgbClr val="FFFFFF"/>
                </a:solidFill>
                <a:effectLst>
                  <a:outerShdw blurRad="38100" dist="32000" dir="5400000" algn="tl">
                    <a:srgbClr val="000000">
                      <a:alpha val="30000"/>
                    </a:srgbClr>
                  </a:outerShdw>
                </a:effectLst>
                <a:latin typeface="+mn-lt"/>
                <a:cs typeface="+mn-cs"/>
              </a:rPr>
              <a:t>Identifying new behaviors</a:t>
            </a:r>
          </a:p>
        </p:txBody>
      </p:sp>
      <p:sp>
        <p:nvSpPr>
          <p:cNvPr id="10243" name="TextBox 6"/>
          <p:cNvSpPr txBox="1">
            <a:spLocks noChangeArrowheads="1"/>
          </p:cNvSpPr>
          <p:nvPr/>
        </p:nvSpPr>
        <p:spPr bwMode="auto">
          <a:xfrm>
            <a:off x="1567664" y="1458913"/>
            <a:ext cx="3570273" cy="369332"/>
          </a:xfrm>
          <a:prstGeom prst="rect">
            <a:avLst/>
          </a:prstGeom>
          <a:noFill/>
          <a:ln w="9525">
            <a:noFill/>
            <a:miter lim="800000"/>
            <a:headEnd/>
            <a:tailEnd/>
          </a:ln>
        </p:spPr>
        <p:txBody>
          <a:bodyPr wrap="none">
            <a:spAutoFit/>
          </a:bodyPr>
          <a:lstStyle/>
          <a:p>
            <a:pPr algn="ctr"/>
            <a:r>
              <a:rPr lang="en-US"/>
              <a:t>Adaptations / Adaptive Behaviors</a:t>
            </a:r>
          </a:p>
        </p:txBody>
      </p:sp>
      <p:sp>
        <p:nvSpPr>
          <p:cNvPr id="10244" name="TextBox 7"/>
          <p:cNvSpPr txBox="1">
            <a:spLocks noChangeArrowheads="1"/>
          </p:cNvSpPr>
          <p:nvPr/>
        </p:nvSpPr>
        <p:spPr bwMode="auto">
          <a:xfrm>
            <a:off x="1285568" y="6716713"/>
            <a:ext cx="4134466" cy="369332"/>
          </a:xfrm>
          <a:prstGeom prst="rect">
            <a:avLst/>
          </a:prstGeom>
          <a:noFill/>
          <a:ln w="9525">
            <a:noFill/>
            <a:miter lim="800000"/>
            <a:headEnd/>
            <a:tailEnd/>
          </a:ln>
        </p:spPr>
        <p:txBody>
          <a:bodyPr wrap="none">
            <a:spAutoFit/>
          </a:bodyPr>
          <a:lstStyle/>
          <a:p>
            <a:pPr algn="ctr"/>
            <a:r>
              <a:rPr lang="en-US"/>
              <a:t>Compromises / Maladaptive Behaviors</a:t>
            </a:r>
          </a:p>
        </p:txBody>
      </p:sp>
      <p:grpSp>
        <p:nvGrpSpPr>
          <p:cNvPr id="10245" name="Group 11"/>
          <p:cNvGrpSpPr>
            <a:grpSpLocks/>
          </p:cNvGrpSpPr>
          <p:nvPr/>
        </p:nvGrpSpPr>
        <p:grpSpPr bwMode="auto">
          <a:xfrm>
            <a:off x="76200" y="3435351"/>
            <a:ext cx="6553200" cy="1676400"/>
            <a:chOff x="76200" y="3962401"/>
            <a:chExt cx="6553200" cy="1676400"/>
          </a:xfrm>
        </p:grpSpPr>
        <p:cxnSp>
          <p:nvCxnSpPr>
            <p:cNvPr id="6" name="Straight Connector 5"/>
            <p:cNvCxnSpPr/>
            <p:nvPr/>
          </p:nvCxnSpPr>
          <p:spPr>
            <a:xfrm rot="10800000">
              <a:off x="304800" y="4800601"/>
              <a:ext cx="6096000"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Diamond 2"/>
            <p:cNvSpPr/>
            <p:nvPr/>
          </p:nvSpPr>
          <p:spPr>
            <a:xfrm rot="5400000">
              <a:off x="2514601" y="4042997"/>
              <a:ext cx="1676400" cy="1515207"/>
            </a:xfrm>
            <a:prstGeom prst="diamond">
              <a:avLst/>
            </a:prstGeom>
          </p:spPr>
          <p:style>
            <a:lnRef idx="3">
              <a:schemeClr val="lt1"/>
            </a:lnRef>
            <a:fillRef idx="1">
              <a:schemeClr val="dk1"/>
            </a:fillRef>
            <a:effectRef idx="1">
              <a:schemeClr val="dk1"/>
            </a:effectRef>
            <a:fontRef idx="minor">
              <a:schemeClr val="lt1"/>
            </a:fontRef>
          </p:style>
          <p:txBody>
            <a:bodyPr vert="vert270" anchor="ctr"/>
            <a:lstStyle/>
            <a:p>
              <a:pPr algn="ctr">
                <a:defRPr/>
              </a:pPr>
              <a:r>
                <a:rPr lang="en-US" sz="2000" dirty="0"/>
                <a:t>You are here</a:t>
              </a:r>
            </a:p>
          </p:txBody>
        </p:sp>
        <p:sp>
          <p:nvSpPr>
            <p:cNvPr id="10" name="Oval 9"/>
            <p:cNvSpPr/>
            <p:nvPr/>
          </p:nvSpPr>
          <p:spPr>
            <a:xfrm>
              <a:off x="76200" y="4343401"/>
              <a:ext cx="914400" cy="914400"/>
            </a:xfrm>
            <a:prstGeom prst="ellipse">
              <a:avLst/>
            </a:prstGeom>
          </p:spPr>
          <p:style>
            <a:lnRef idx="1">
              <a:schemeClr val="accent5"/>
            </a:lnRef>
            <a:fillRef idx="2">
              <a:schemeClr val="accent5"/>
            </a:fillRef>
            <a:effectRef idx="1">
              <a:schemeClr val="accent5"/>
            </a:effectRef>
            <a:fontRef idx="minor">
              <a:schemeClr val="dk1"/>
            </a:fontRef>
          </p:style>
          <p:txBody>
            <a:bodyPr lIns="0" rIns="0" anchor="ctr"/>
            <a:lstStyle/>
            <a:p>
              <a:pPr algn="ctr">
                <a:defRPr/>
              </a:pPr>
              <a:r>
                <a:rPr lang="en-US" dirty="0"/>
                <a:t>Past</a:t>
              </a:r>
            </a:p>
          </p:txBody>
        </p:sp>
        <p:sp>
          <p:nvSpPr>
            <p:cNvPr id="11" name="Oval 10"/>
            <p:cNvSpPr/>
            <p:nvPr/>
          </p:nvSpPr>
          <p:spPr>
            <a:xfrm>
              <a:off x="5715000" y="4343401"/>
              <a:ext cx="914400" cy="914400"/>
            </a:xfrm>
            <a:prstGeom prst="ellipse">
              <a:avLst/>
            </a:prstGeom>
            <a:ln/>
          </p:spPr>
          <p:style>
            <a:lnRef idx="1">
              <a:schemeClr val="accent6"/>
            </a:lnRef>
            <a:fillRef idx="2">
              <a:schemeClr val="accent6"/>
            </a:fillRef>
            <a:effectRef idx="1">
              <a:schemeClr val="accent6"/>
            </a:effectRef>
            <a:fontRef idx="minor">
              <a:schemeClr val="dk1"/>
            </a:fontRef>
          </p:style>
          <p:txBody>
            <a:bodyPr lIns="0" rIns="0" anchor="ctr"/>
            <a:lstStyle/>
            <a:p>
              <a:pPr algn="ctr">
                <a:defRPr/>
              </a:pPr>
              <a:r>
                <a:rPr lang="en-US" dirty="0"/>
                <a:t>Future</a:t>
              </a:r>
            </a:p>
          </p:txBody>
        </p:sp>
      </p:grpSp>
      <p:sp>
        <p:nvSpPr>
          <p:cNvPr id="10246" name="TextBox 12"/>
          <p:cNvSpPr txBox="1">
            <a:spLocks noChangeArrowheads="1"/>
          </p:cNvSpPr>
          <p:nvPr/>
        </p:nvSpPr>
        <p:spPr bwMode="auto">
          <a:xfrm>
            <a:off x="304800" y="7315200"/>
            <a:ext cx="6324600" cy="1600438"/>
          </a:xfrm>
          <a:prstGeom prst="rect">
            <a:avLst/>
          </a:prstGeom>
          <a:noFill/>
          <a:ln w="9525">
            <a:noFill/>
            <a:miter lim="800000"/>
            <a:headEnd/>
            <a:tailEnd/>
          </a:ln>
        </p:spPr>
        <p:txBody>
          <a:bodyPr>
            <a:spAutoFit/>
          </a:bodyPr>
          <a:lstStyle/>
          <a:p>
            <a:r>
              <a:rPr lang="en-US" sz="1400"/>
              <a:t>Work on past adaptations and compromises first. After filling this out, verify that adaptations are truly positive and not compromises in disguise. </a:t>
            </a:r>
          </a:p>
          <a:p>
            <a:endParaRPr lang="en-US" sz="1400"/>
          </a:p>
          <a:p>
            <a:r>
              <a:rPr lang="en-US" sz="1400"/>
              <a:t>Fill out future adaptations and compromises that you expect to make. Are the future behaviors you need to require related to your current skills or are they new? Which developmental stream will you need to work on?</a:t>
            </a:r>
          </a:p>
          <a:p>
            <a:r>
              <a:rPr lang="en-US" sz="1400"/>
              <a:t>How will you adapt?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63" y="78938"/>
            <a:ext cx="4814011" cy="1292662"/>
          </a:xfrm>
          <a:prstGeom prst="rect">
            <a:avLst/>
          </a:prstGeom>
          <a:noFill/>
        </p:spPr>
        <p:txBody>
          <a:bodyPr wrap="none">
            <a:spAutoFit/>
          </a:bodyPr>
          <a:lstStyle/>
          <a:p>
            <a:pPr algn="ctr" fontAlgn="auto">
              <a:spcBef>
                <a:spcPts val="0"/>
              </a:spcBef>
              <a:spcAft>
                <a:spcPts val="0"/>
              </a:spcAft>
              <a:defRPr/>
            </a:pPr>
            <a:r>
              <a:rPr lang="en-US" sz="5400" b="1"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1</a:t>
            </a:r>
            <a:r>
              <a:rPr lang="en-US" sz="5400" b="1" baseline="30000"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st</a:t>
            </a:r>
            <a:r>
              <a:rPr lang="en-US" sz="5400" b="1" dirty="0">
                <a:ln w="31550" cmpd="sng">
                  <a:solidFill>
                    <a:schemeClr val="accent2"/>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 Quest Helper</a:t>
            </a:r>
          </a:p>
          <a:p>
            <a:pPr fontAlgn="auto">
              <a:spcBef>
                <a:spcPts val="0"/>
              </a:spcBef>
              <a:spcAft>
                <a:spcPts val="0"/>
              </a:spcAft>
              <a:defRPr/>
            </a:pPr>
            <a:r>
              <a:rPr lang="en-US" sz="2400" dirty="0">
                <a:ln w="10160">
                  <a:solidFill>
                    <a:schemeClr val="tx2"/>
                  </a:solidFill>
                  <a:prstDash val="solid"/>
                </a:ln>
                <a:solidFill>
                  <a:srgbClr val="FFFFFF"/>
                </a:solidFill>
                <a:effectLst>
                  <a:outerShdw blurRad="38100" dist="32000" dir="5400000" algn="tl">
                    <a:srgbClr val="000000">
                      <a:alpha val="30000"/>
                    </a:srgbClr>
                  </a:outerShdw>
                </a:effectLst>
                <a:latin typeface="+mn-lt"/>
                <a:cs typeface="+mn-cs"/>
              </a:rPr>
              <a:t>Identifying new beliefs</a:t>
            </a:r>
          </a:p>
        </p:txBody>
      </p:sp>
      <p:sp>
        <p:nvSpPr>
          <p:cNvPr id="11267" name="TextBox 6"/>
          <p:cNvSpPr txBox="1">
            <a:spLocks noChangeArrowheads="1"/>
          </p:cNvSpPr>
          <p:nvPr/>
        </p:nvSpPr>
        <p:spPr bwMode="auto">
          <a:xfrm>
            <a:off x="2080657" y="1458913"/>
            <a:ext cx="2544287" cy="369332"/>
          </a:xfrm>
          <a:prstGeom prst="rect">
            <a:avLst/>
          </a:prstGeom>
          <a:noFill/>
          <a:ln w="9525">
            <a:noFill/>
            <a:miter lim="800000"/>
            <a:headEnd/>
            <a:tailEnd/>
          </a:ln>
        </p:spPr>
        <p:txBody>
          <a:bodyPr wrap="none">
            <a:spAutoFit/>
          </a:bodyPr>
          <a:lstStyle/>
          <a:p>
            <a:pPr algn="ctr"/>
            <a:r>
              <a:rPr lang="en-US"/>
              <a:t>Hopeful/Neutral Beliefs</a:t>
            </a:r>
          </a:p>
        </p:txBody>
      </p:sp>
      <p:sp>
        <p:nvSpPr>
          <p:cNvPr id="11268" name="TextBox 7"/>
          <p:cNvSpPr txBox="1">
            <a:spLocks noChangeArrowheads="1"/>
          </p:cNvSpPr>
          <p:nvPr/>
        </p:nvSpPr>
        <p:spPr bwMode="auto">
          <a:xfrm>
            <a:off x="2119129" y="6716713"/>
            <a:ext cx="2467343" cy="369332"/>
          </a:xfrm>
          <a:prstGeom prst="rect">
            <a:avLst/>
          </a:prstGeom>
          <a:noFill/>
          <a:ln w="9525">
            <a:noFill/>
            <a:miter lim="800000"/>
            <a:headEnd/>
            <a:tailEnd/>
          </a:ln>
        </p:spPr>
        <p:txBody>
          <a:bodyPr wrap="none">
            <a:spAutoFit/>
          </a:bodyPr>
          <a:lstStyle/>
          <a:p>
            <a:pPr algn="ctr"/>
            <a:r>
              <a:rPr lang="en-US"/>
              <a:t>Cynical/Painful Beliefs</a:t>
            </a:r>
          </a:p>
        </p:txBody>
      </p:sp>
      <p:grpSp>
        <p:nvGrpSpPr>
          <p:cNvPr id="11269" name="Group 11"/>
          <p:cNvGrpSpPr>
            <a:grpSpLocks/>
          </p:cNvGrpSpPr>
          <p:nvPr/>
        </p:nvGrpSpPr>
        <p:grpSpPr bwMode="auto">
          <a:xfrm>
            <a:off x="76200" y="3435351"/>
            <a:ext cx="6553200" cy="1676400"/>
            <a:chOff x="76200" y="3962401"/>
            <a:chExt cx="6553200" cy="1676400"/>
          </a:xfrm>
        </p:grpSpPr>
        <p:cxnSp>
          <p:nvCxnSpPr>
            <p:cNvPr id="6" name="Straight Connector 5"/>
            <p:cNvCxnSpPr/>
            <p:nvPr/>
          </p:nvCxnSpPr>
          <p:spPr>
            <a:xfrm rot="10800000">
              <a:off x="304800" y="4800601"/>
              <a:ext cx="6096000"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Diamond 2"/>
            <p:cNvSpPr/>
            <p:nvPr/>
          </p:nvSpPr>
          <p:spPr>
            <a:xfrm rot="5400000">
              <a:off x="2514601" y="4042997"/>
              <a:ext cx="1676400" cy="1515207"/>
            </a:xfrm>
            <a:prstGeom prst="diamond">
              <a:avLst/>
            </a:prstGeom>
          </p:spPr>
          <p:style>
            <a:lnRef idx="3">
              <a:schemeClr val="lt1"/>
            </a:lnRef>
            <a:fillRef idx="1">
              <a:schemeClr val="dk1"/>
            </a:fillRef>
            <a:effectRef idx="1">
              <a:schemeClr val="dk1"/>
            </a:effectRef>
            <a:fontRef idx="minor">
              <a:schemeClr val="lt1"/>
            </a:fontRef>
          </p:style>
          <p:txBody>
            <a:bodyPr vert="vert270" anchor="ctr"/>
            <a:lstStyle/>
            <a:p>
              <a:pPr algn="ctr">
                <a:defRPr/>
              </a:pPr>
              <a:r>
                <a:rPr lang="en-US" sz="2000" dirty="0"/>
                <a:t>You are here</a:t>
              </a:r>
            </a:p>
          </p:txBody>
        </p:sp>
        <p:sp>
          <p:nvSpPr>
            <p:cNvPr id="10" name="Oval 9"/>
            <p:cNvSpPr/>
            <p:nvPr/>
          </p:nvSpPr>
          <p:spPr>
            <a:xfrm>
              <a:off x="76200" y="4343401"/>
              <a:ext cx="914400" cy="914400"/>
            </a:xfrm>
            <a:prstGeom prst="ellipse">
              <a:avLst/>
            </a:prstGeom>
          </p:spPr>
          <p:style>
            <a:lnRef idx="1">
              <a:schemeClr val="accent5"/>
            </a:lnRef>
            <a:fillRef idx="2">
              <a:schemeClr val="accent5"/>
            </a:fillRef>
            <a:effectRef idx="1">
              <a:schemeClr val="accent5"/>
            </a:effectRef>
            <a:fontRef idx="minor">
              <a:schemeClr val="dk1"/>
            </a:fontRef>
          </p:style>
          <p:txBody>
            <a:bodyPr lIns="0" rIns="0" anchor="ctr"/>
            <a:lstStyle/>
            <a:p>
              <a:pPr algn="ctr">
                <a:defRPr/>
              </a:pPr>
              <a:r>
                <a:rPr lang="en-US" dirty="0"/>
                <a:t>Past</a:t>
              </a:r>
            </a:p>
          </p:txBody>
        </p:sp>
        <p:sp>
          <p:nvSpPr>
            <p:cNvPr id="11" name="Oval 10"/>
            <p:cNvSpPr/>
            <p:nvPr/>
          </p:nvSpPr>
          <p:spPr>
            <a:xfrm>
              <a:off x="5715000" y="4343401"/>
              <a:ext cx="914400" cy="914400"/>
            </a:xfrm>
            <a:prstGeom prst="ellipse">
              <a:avLst/>
            </a:prstGeom>
            <a:ln/>
          </p:spPr>
          <p:style>
            <a:lnRef idx="1">
              <a:schemeClr val="accent6"/>
            </a:lnRef>
            <a:fillRef idx="2">
              <a:schemeClr val="accent6"/>
            </a:fillRef>
            <a:effectRef idx="1">
              <a:schemeClr val="accent6"/>
            </a:effectRef>
            <a:fontRef idx="minor">
              <a:schemeClr val="dk1"/>
            </a:fontRef>
          </p:style>
          <p:txBody>
            <a:bodyPr lIns="0" rIns="0" anchor="ctr"/>
            <a:lstStyle/>
            <a:p>
              <a:pPr algn="ctr">
                <a:defRPr/>
              </a:pPr>
              <a:r>
                <a:rPr lang="en-US" dirty="0"/>
                <a:t>Future</a:t>
              </a:r>
            </a:p>
          </p:txBody>
        </p:sp>
      </p:grpSp>
      <p:sp>
        <p:nvSpPr>
          <p:cNvPr id="11270" name="TextBox 12"/>
          <p:cNvSpPr txBox="1">
            <a:spLocks noChangeArrowheads="1"/>
          </p:cNvSpPr>
          <p:nvPr/>
        </p:nvSpPr>
        <p:spPr bwMode="auto">
          <a:xfrm>
            <a:off x="304800" y="7315201"/>
            <a:ext cx="6324600" cy="1169551"/>
          </a:xfrm>
          <a:prstGeom prst="rect">
            <a:avLst/>
          </a:prstGeom>
          <a:noFill/>
          <a:ln w="9525">
            <a:noFill/>
            <a:miter lim="800000"/>
            <a:headEnd/>
            <a:tailEnd/>
          </a:ln>
        </p:spPr>
        <p:txBody>
          <a:bodyPr>
            <a:spAutoFit/>
          </a:bodyPr>
          <a:lstStyle/>
          <a:p>
            <a:r>
              <a:rPr lang="en-US" sz="1400"/>
              <a:t>Work on past beliefs first. After filling this out – reflect on the things you believe. Document the beliefs you think will serve you in the future on the right hand side of the page.</a:t>
            </a:r>
          </a:p>
          <a:p>
            <a:endParaRPr lang="en-US" sz="1400"/>
          </a:p>
          <a:p>
            <a:r>
              <a:rPr lang="en-US" sz="1400"/>
              <a:t>Use these future beliefs to inform your  2</a:t>
            </a:r>
            <a:r>
              <a:rPr lang="en-US" sz="1400" baseline="30000"/>
              <a:t>nd</a:t>
            </a:r>
            <a:r>
              <a:rPr lang="en-US" sz="1400"/>
              <a:t> Quest Helper: Noals are not Goals</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743</Words>
  <Application>Microsoft Office PowerPoint</Application>
  <PresentationFormat>On-screen Show (4:3)</PresentationFormat>
  <Paragraphs>175</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Custom Design</vt:lpstr>
      <vt:lpstr>Office Theme</vt:lpstr>
      <vt:lpstr>Personal/Professional Development  Agent Training</vt:lpstr>
      <vt:lpstr>Slide 2</vt:lpstr>
      <vt:lpstr>Slide 3</vt:lpstr>
      <vt:lpstr>Slide 4</vt:lpstr>
      <vt:lpstr>Slide 5</vt:lpstr>
      <vt:lpstr>Slide 6</vt:lpstr>
      <vt:lpstr>Slide 7</vt:lpstr>
      <vt:lpstr>Slide 8</vt:lpstr>
      <vt:lpstr>Slide 9</vt:lpstr>
      <vt:lpstr>Slide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Strategic Process Alliance</dc:creator>
  <cp:lastModifiedBy>Strategic Process Alliance</cp:lastModifiedBy>
  <cp:revision>286</cp:revision>
  <dcterms:created xsi:type="dcterms:W3CDTF">2010-03-05T19:30:25Z</dcterms:created>
  <dcterms:modified xsi:type="dcterms:W3CDTF">2010-06-22T05:20:31Z</dcterms:modified>
</cp:coreProperties>
</file>